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729" r:id="rId1"/>
  </p:sldMasterIdLst>
  <p:notesMasterIdLst>
    <p:notesMasterId r:id="rId25"/>
  </p:notesMasterIdLst>
  <p:handoutMasterIdLst>
    <p:handoutMasterId r:id="rId26"/>
  </p:handoutMasterIdLst>
  <p:sldIdLst>
    <p:sldId id="537" r:id="rId2"/>
    <p:sldId id="539" r:id="rId3"/>
    <p:sldId id="540" r:id="rId4"/>
    <p:sldId id="542" r:id="rId5"/>
    <p:sldId id="544" r:id="rId6"/>
    <p:sldId id="545" r:id="rId7"/>
    <p:sldId id="546" r:id="rId8"/>
    <p:sldId id="547" r:id="rId9"/>
    <p:sldId id="548" r:id="rId10"/>
    <p:sldId id="549" r:id="rId11"/>
    <p:sldId id="550" r:id="rId12"/>
    <p:sldId id="552" r:id="rId13"/>
    <p:sldId id="553" r:id="rId14"/>
    <p:sldId id="554" r:id="rId15"/>
    <p:sldId id="556" r:id="rId16"/>
    <p:sldId id="538" r:id="rId17"/>
    <p:sldId id="564" r:id="rId18"/>
    <p:sldId id="563" r:id="rId19"/>
    <p:sldId id="567" r:id="rId20"/>
    <p:sldId id="562" r:id="rId21"/>
    <p:sldId id="568" r:id="rId22"/>
    <p:sldId id="565" r:id="rId23"/>
    <p:sldId id="566" r:id="rId2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2919"/>
    <a:srgbClr val="1D48D1"/>
    <a:srgbClr val="265A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ema Uygulanmış Stil 1 - Vurgu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Orta Stil 2 - Vurgu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Orta Stil 3 - Vurgu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Orta Stil 4 - Vurgu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FECB4D8-DB02-4DC6-A0A2-4F2EBAE1DC90}" styleName="Orta Stil 1 - Vurgu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C083E6E3-FA7D-4D7B-A595-EF9225AFEA82}" styleName="Açık Stil 1 - Vurgu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2DE63D5-997A-4646-A377-4702673A728D}" styleName="Açık Stil 2 - Vurgu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92362" autoAdjust="0"/>
  </p:normalViewPr>
  <p:slideViewPr>
    <p:cSldViewPr>
      <p:cViewPr>
        <p:scale>
          <a:sx n="66" d="100"/>
          <a:sy n="66" d="100"/>
        </p:scale>
        <p:origin x="-1566" y="-1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522E043-21EB-41DB-9F03-00B2894D4E2C}" type="datetimeFigureOut">
              <a:rPr lang="tr-TR" smtClean="0"/>
              <a:t>07.02.2018</a:t>
            </a:fld>
            <a:endParaRPr lang="tr-TR"/>
          </a:p>
        </p:txBody>
      </p:sp>
      <p:sp>
        <p:nvSpPr>
          <p:cNvPr id="4" name="Altbilgi Yer Tutucusu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7F246AD-7BA6-4B9E-9FE3-2B2422F2297D}" type="slidenum">
              <a:rPr lang="tr-TR" smtClean="0"/>
              <a:t>‹#›</a:t>
            </a:fld>
            <a:endParaRPr lang="tr-TR"/>
          </a:p>
        </p:txBody>
      </p:sp>
    </p:spTree>
    <p:extLst>
      <p:ext uri="{BB962C8B-B14F-4D97-AF65-F5344CB8AC3E}">
        <p14:creationId xmlns:p14="http://schemas.microsoft.com/office/powerpoint/2010/main" val="1117336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C909B9-DB96-49EB-A22D-54084BC85BE2}" type="datetimeFigureOut">
              <a:rPr lang="tr-TR" smtClean="0"/>
              <a:t>07.02.2018</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27B1781-86B9-43AC-A150-F238E7B39707}" type="slidenum">
              <a:rPr lang="tr-TR" smtClean="0"/>
              <a:t>‹#›</a:t>
            </a:fld>
            <a:endParaRPr lang="tr-TR"/>
          </a:p>
        </p:txBody>
      </p:sp>
    </p:spTree>
    <p:extLst>
      <p:ext uri="{BB962C8B-B14F-4D97-AF65-F5344CB8AC3E}">
        <p14:creationId xmlns:p14="http://schemas.microsoft.com/office/powerpoint/2010/main" val="3034633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27B1781-86B9-43AC-A150-F238E7B39707}" type="slidenum">
              <a:rPr lang="tr-TR" smtClean="0"/>
              <a:t>1</a:t>
            </a:fld>
            <a:endParaRPr lang="tr-TR"/>
          </a:p>
        </p:txBody>
      </p:sp>
    </p:spTree>
    <p:extLst>
      <p:ext uri="{BB962C8B-B14F-4D97-AF65-F5344CB8AC3E}">
        <p14:creationId xmlns:p14="http://schemas.microsoft.com/office/powerpoint/2010/main" val="4280144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16" name="Title 15"/>
          <p:cNvSpPr>
            <a:spLocks noGrp="1"/>
          </p:cNvSpPr>
          <p:nvPr>
            <p:ph type="title"/>
          </p:nvPr>
        </p:nvSpPr>
        <p:spPr>
          <a:xfrm>
            <a:off x="2438400" y="1447800"/>
            <a:ext cx="3962400" cy="2133600"/>
          </a:xfrm>
        </p:spPr>
        <p:txBody>
          <a:bodyPr anchor="b"/>
          <a:lstStyle/>
          <a:p>
            <a:r>
              <a:rPr lang="tr-TR" smtClean="0"/>
              <a:t>Asıl başlık stili için tıklatın</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857183C2-4F9D-4259-98B3-CD19B26BA45C}" type="datetimeFigureOut">
              <a:rPr lang="tr-TR" smtClean="0"/>
              <a:t>07.02.2018</a:t>
            </a:fld>
            <a:endParaRPr lang="tr-TR"/>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A0B5AB40-DEC2-4646-8CA0-0B0C9D60B003}" type="slidenum">
              <a:rPr lang="tr-TR" smtClean="0"/>
              <a:t>‹#›</a:t>
            </a:fld>
            <a:endParaRPr lang="tr-TR"/>
          </a:p>
        </p:txBody>
      </p:sp>
      <p:sp>
        <p:nvSpPr>
          <p:cNvPr id="15" name="Footer Placeholder 14"/>
          <p:cNvSpPr>
            <a:spLocks noGrp="1"/>
          </p:cNvSpPr>
          <p:nvPr>
            <p:ph type="ftr" sz="quarter" idx="12"/>
          </p:nvPr>
        </p:nvSpPr>
        <p:spPr>
          <a:xfrm>
            <a:off x="3581400" y="6296248"/>
            <a:ext cx="2820987" cy="152400"/>
          </a:xfrm>
        </p:spPr>
        <p:txBody>
          <a:bodyPr/>
          <a:lstStyle/>
          <a:p>
            <a:endParaRPr lang="tr-T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3" name="Date Placeholder 12"/>
          <p:cNvSpPr>
            <a:spLocks noGrp="1"/>
          </p:cNvSpPr>
          <p:nvPr>
            <p:ph type="dt" sz="half" idx="10"/>
          </p:nvPr>
        </p:nvSpPr>
        <p:spPr/>
        <p:txBody>
          <a:bodyPr/>
          <a:lstStyle/>
          <a:p>
            <a:fld id="{857183C2-4F9D-4259-98B3-CD19B26BA45C}" type="datetimeFigureOut">
              <a:rPr lang="tr-TR" smtClean="0"/>
              <a:t>07.02.2018</a:t>
            </a:fld>
            <a:endParaRPr lang="tr-TR"/>
          </a:p>
        </p:txBody>
      </p:sp>
      <p:sp>
        <p:nvSpPr>
          <p:cNvPr id="14" name="Slide Number Placeholder 13"/>
          <p:cNvSpPr>
            <a:spLocks noGrp="1"/>
          </p:cNvSpPr>
          <p:nvPr>
            <p:ph type="sldNum" sz="quarter" idx="11"/>
          </p:nvPr>
        </p:nvSpPr>
        <p:spPr/>
        <p:txBody>
          <a:bodyPr/>
          <a:lstStyle/>
          <a:p>
            <a:fld id="{A0B5AB40-DEC2-4646-8CA0-0B0C9D60B003}" type="slidenum">
              <a:rPr lang="tr-TR" smtClean="0"/>
              <a:t>‹#›</a:t>
            </a:fld>
            <a:endParaRPr lang="tr-TR"/>
          </a:p>
        </p:txBody>
      </p:sp>
      <p:sp>
        <p:nvSpPr>
          <p:cNvPr id="15" name="Footer Placeholder 14"/>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3" name="Date Placeholder 12"/>
          <p:cNvSpPr>
            <a:spLocks noGrp="1"/>
          </p:cNvSpPr>
          <p:nvPr>
            <p:ph type="dt" sz="half" idx="10"/>
          </p:nvPr>
        </p:nvSpPr>
        <p:spPr/>
        <p:txBody>
          <a:bodyPr/>
          <a:lstStyle/>
          <a:p>
            <a:fld id="{857183C2-4F9D-4259-98B3-CD19B26BA45C}" type="datetimeFigureOut">
              <a:rPr lang="tr-TR" smtClean="0"/>
              <a:t>07.02.2018</a:t>
            </a:fld>
            <a:endParaRPr lang="tr-TR"/>
          </a:p>
        </p:txBody>
      </p:sp>
      <p:sp>
        <p:nvSpPr>
          <p:cNvPr id="14" name="Slide Number Placeholder 13"/>
          <p:cNvSpPr>
            <a:spLocks noGrp="1"/>
          </p:cNvSpPr>
          <p:nvPr>
            <p:ph type="sldNum" sz="quarter" idx="11"/>
          </p:nvPr>
        </p:nvSpPr>
        <p:spPr/>
        <p:txBody>
          <a:bodyPr/>
          <a:lstStyle/>
          <a:p>
            <a:fld id="{A0B5AB40-DEC2-4646-8CA0-0B0C9D60B003}" type="slidenum">
              <a:rPr lang="tr-TR" smtClean="0"/>
              <a:t>‹#›</a:t>
            </a:fld>
            <a:endParaRPr lang="tr-TR"/>
          </a:p>
        </p:txBody>
      </p:sp>
      <p:sp>
        <p:nvSpPr>
          <p:cNvPr id="15" name="Footer Placeholder 14"/>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Başlık, Metin ve İçerik">
    <p:spTree>
      <p:nvGrpSpPr>
        <p:cNvPr id="1" name=""/>
        <p:cNvGrpSpPr/>
        <p:nvPr/>
      </p:nvGrpSpPr>
      <p:grpSpPr>
        <a:xfrm>
          <a:off x="0" y="0"/>
          <a:ext cx="0" cy="0"/>
          <a:chOff x="0" y="0"/>
          <a:chExt cx="0" cy="0"/>
        </a:xfrm>
      </p:grpSpPr>
      <p:sp>
        <p:nvSpPr>
          <p:cNvPr id="2" name="1 Başlık"/>
          <p:cNvSpPr>
            <a:spLocks noGrp="1"/>
          </p:cNvSpPr>
          <p:nvPr>
            <p:ph type="title"/>
          </p:nvPr>
        </p:nvSpPr>
        <p:spPr>
          <a:xfrm>
            <a:off x="574675" y="304800"/>
            <a:ext cx="8001000" cy="1216025"/>
          </a:xfrm>
          <a:prstGeom prst="rect">
            <a:avLst/>
          </a:prstGeom>
        </p:spPr>
        <p:txBody>
          <a:bodyPr/>
          <a:lstStyle/>
          <a:p>
            <a:r>
              <a:rPr lang="tr-TR" smtClean="0"/>
              <a:t>Asıl başlık stili için tıklatın</a:t>
            </a:r>
            <a:endParaRPr lang="tr-TR"/>
          </a:p>
        </p:txBody>
      </p:sp>
      <p:sp>
        <p:nvSpPr>
          <p:cNvPr id="3" name="2 Metin Yer Tutucusu"/>
          <p:cNvSpPr>
            <a:spLocks noGrp="1"/>
          </p:cNvSpPr>
          <p:nvPr>
            <p:ph type="body" sz="half" idx="1"/>
          </p:nvPr>
        </p:nvSpPr>
        <p:spPr>
          <a:xfrm>
            <a:off x="566738" y="1752600"/>
            <a:ext cx="3924300" cy="4267200"/>
          </a:xfrm>
          <a:prstGeom prst="rect">
            <a:avLst/>
          </a:prstGeo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3438" y="1752600"/>
            <a:ext cx="3924300" cy="4267200"/>
          </a:xfrm>
          <a:prstGeom prst="rect">
            <a:avLst/>
          </a:prstGeo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3 Veri Yer Tutucusu"/>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tr-TR"/>
          </a:p>
        </p:txBody>
      </p:sp>
      <p:sp>
        <p:nvSpPr>
          <p:cNvPr id="6" name="4 Altbilgi Yer Tutucusu"/>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tr-TR"/>
          </a:p>
        </p:txBody>
      </p:sp>
      <p:sp>
        <p:nvSpPr>
          <p:cNvPr id="7" name="5 Slayt Numarası Yer Tutucusu"/>
          <p:cNvSpPr>
            <a:spLocks noGrp="1"/>
          </p:cNvSpPr>
          <p:nvPr>
            <p:ph type="sldNum" sz="quarter" idx="12"/>
          </p:nvPr>
        </p:nvSpPr>
        <p:spPr>
          <a:xfrm>
            <a:off x="6553200" y="6356350"/>
            <a:ext cx="2133600" cy="365125"/>
          </a:xfrm>
          <a:prstGeom prst="rect">
            <a:avLst/>
          </a:prstGeom>
        </p:spPr>
        <p:txBody>
          <a:bodyPr/>
          <a:lstStyle>
            <a:lvl1pPr>
              <a:defRPr/>
            </a:lvl1pPr>
          </a:lstStyle>
          <a:p>
            <a:pPr>
              <a:defRPr/>
            </a:pPr>
            <a:fld id="{1E207CE5-FB52-4230-B6C5-F0CF435AB183}" type="slidenum">
              <a:rPr lang="tr-TR"/>
              <a:pPr>
                <a:defRPr/>
              </a:pPr>
              <a:t>‹#›</a:t>
            </a:fld>
            <a:endParaRPr lang="tr-TR"/>
          </a:p>
        </p:txBody>
      </p:sp>
    </p:spTree>
    <p:extLst>
      <p:ext uri="{BB962C8B-B14F-4D97-AF65-F5344CB8AC3E}">
        <p14:creationId xmlns:p14="http://schemas.microsoft.com/office/powerpoint/2010/main" val="27236830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aşlık Slaydı">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6" name="Title 15"/>
          <p:cNvSpPr>
            <a:spLocks noGrp="1"/>
          </p:cNvSpPr>
          <p:nvPr>
            <p:ph type="title"/>
          </p:nvPr>
        </p:nvSpPr>
        <p:spPr/>
        <p:txBody>
          <a:bodyPr/>
          <a:lstStyle/>
          <a:p>
            <a:r>
              <a:rPr lang="tr-TR" smtClean="0"/>
              <a:t>Asıl başlık stili için tıklatın</a:t>
            </a:r>
            <a:endParaRPr lang="en-US"/>
          </a:p>
        </p:txBody>
      </p:sp>
      <p:sp>
        <p:nvSpPr>
          <p:cNvPr id="10" name="Date Placeholder 9"/>
          <p:cNvSpPr>
            <a:spLocks noGrp="1"/>
          </p:cNvSpPr>
          <p:nvPr>
            <p:ph type="dt" sz="half" idx="10"/>
          </p:nvPr>
        </p:nvSpPr>
        <p:spPr/>
        <p:txBody>
          <a:bodyPr/>
          <a:lstStyle/>
          <a:p>
            <a:fld id="{857183C2-4F9D-4259-98B3-CD19B26BA45C}" type="datetimeFigureOut">
              <a:rPr lang="tr-TR" smtClean="0"/>
              <a:t>07.02.2018</a:t>
            </a:fld>
            <a:endParaRPr lang="tr-TR"/>
          </a:p>
        </p:txBody>
      </p:sp>
      <p:sp>
        <p:nvSpPr>
          <p:cNvPr id="11" name="Slide Number Placeholder 10"/>
          <p:cNvSpPr>
            <a:spLocks noGrp="1"/>
          </p:cNvSpPr>
          <p:nvPr>
            <p:ph type="sldNum" sz="quarter" idx="11"/>
          </p:nvPr>
        </p:nvSpPr>
        <p:spPr/>
        <p:txBody>
          <a:bodyPr/>
          <a:lstStyle/>
          <a:p>
            <a:fld id="{A0B5AB40-DEC2-4646-8CA0-0B0C9D60B003}" type="slidenum">
              <a:rPr lang="tr-TR" smtClean="0"/>
              <a:t>‹#›</a:t>
            </a:fld>
            <a:endParaRPr lang="tr-TR"/>
          </a:p>
        </p:txBody>
      </p:sp>
      <p:sp>
        <p:nvSpPr>
          <p:cNvPr id="12" name="Footer Placeholder 11"/>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857183C2-4F9D-4259-98B3-CD19B26BA45C}" type="datetimeFigureOut">
              <a:rPr lang="tr-TR" smtClean="0"/>
              <a:t>07.02.2018</a:t>
            </a:fld>
            <a:endParaRPr lang="tr-TR"/>
          </a:p>
        </p:txBody>
      </p:sp>
      <p:sp>
        <p:nvSpPr>
          <p:cNvPr id="13" name="Slide Number Placeholder 12"/>
          <p:cNvSpPr>
            <a:spLocks noGrp="1"/>
          </p:cNvSpPr>
          <p:nvPr>
            <p:ph type="sldNum" sz="quarter" idx="11"/>
          </p:nvPr>
        </p:nvSpPr>
        <p:spPr>
          <a:xfrm>
            <a:off x="4116388" y="6400800"/>
            <a:ext cx="533400" cy="152400"/>
          </a:xfrm>
        </p:spPr>
        <p:txBody>
          <a:bodyPr/>
          <a:lstStyle/>
          <a:p>
            <a:fld id="{A0B5AB40-DEC2-4646-8CA0-0B0C9D60B003}" type="slidenum">
              <a:rPr lang="tr-TR" smtClean="0"/>
              <a:t>‹#›</a:t>
            </a:fld>
            <a:endParaRPr lang="tr-TR"/>
          </a:p>
        </p:txBody>
      </p:sp>
      <p:sp>
        <p:nvSpPr>
          <p:cNvPr id="14" name="Footer Placeholder 13"/>
          <p:cNvSpPr>
            <a:spLocks noGrp="1"/>
          </p:cNvSpPr>
          <p:nvPr>
            <p:ph type="ftr" sz="quarter" idx="12"/>
          </p:nvPr>
        </p:nvSpPr>
        <p:spPr>
          <a:xfrm>
            <a:off x="838200" y="6296248"/>
            <a:ext cx="2820987" cy="152400"/>
          </a:xfrm>
        </p:spPr>
        <p:txBody>
          <a:bodyPr/>
          <a:lstStyle/>
          <a:p>
            <a:endParaRPr lang="tr-TR"/>
          </a:p>
        </p:txBody>
      </p:sp>
      <p:sp>
        <p:nvSpPr>
          <p:cNvPr id="15" name="Title 14"/>
          <p:cNvSpPr>
            <a:spLocks noGrp="1"/>
          </p:cNvSpPr>
          <p:nvPr>
            <p:ph type="title"/>
          </p:nvPr>
        </p:nvSpPr>
        <p:spPr>
          <a:xfrm>
            <a:off x="457200" y="1828800"/>
            <a:ext cx="3200400" cy="1752600"/>
          </a:xfrm>
        </p:spPr>
        <p:txBody>
          <a:bodyPr anchor="b"/>
          <a:lstStyle/>
          <a:p>
            <a:r>
              <a:rPr lang="tr-TR" smtClean="0"/>
              <a:t>Asıl başlık stili için tıklatın</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tr-TR" smtClean="0"/>
              <a:t>Asıl metin stillerini düzenlemek için tıklatın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11" name="Title 1"/>
          <p:cNvSpPr>
            <a:spLocks noGrp="1"/>
          </p:cNvSpPr>
          <p:nvPr>
            <p:ph type="title"/>
          </p:nvPr>
        </p:nvSpPr>
        <p:spPr>
          <a:xfrm>
            <a:off x="4876800" y="457200"/>
            <a:ext cx="2819400" cy="5714999"/>
          </a:xfrm>
        </p:spPr>
        <p:txBody>
          <a:bodyPr/>
          <a:lstStyle/>
          <a:p>
            <a:r>
              <a:rPr lang="tr-TR" smtClean="0"/>
              <a:t>Asıl başlık stili için tıklatın</a:t>
            </a:r>
            <a:endParaRPr lang="en-US"/>
          </a:p>
        </p:txBody>
      </p:sp>
      <p:sp>
        <p:nvSpPr>
          <p:cNvPr id="9" name="Date Placeholder 8"/>
          <p:cNvSpPr>
            <a:spLocks noGrp="1"/>
          </p:cNvSpPr>
          <p:nvPr>
            <p:ph type="dt" sz="half" idx="10"/>
          </p:nvPr>
        </p:nvSpPr>
        <p:spPr/>
        <p:txBody>
          <a:bodyPr/>
          <a:lstStyle/>
          <a:p>
            <a:fld id="{857183C2-4F9D-4259-98B3-CD19B26BA45C}" type="datetimeFigureOut">
              <a:rPr lang="tr-TR" smtClean="0"/>
              <a:t>07.02.2018</a:t>
            </a:fld>
            <a:endParaRPr lang="tr-TR"/>
          </a:p>
        </p:txBody>
      </p:sp>
      <p:sp>
        <p:nvSpPr>
          <p:cNvPr id="13" name="Slide Number Placeholder 12"/>
          <p:cNvSpPr>
            <a:spLocks noGrp="1"/>
          </p:cNvSpPr>
          <p:nvPr>
            <p:ph type="sldNum" sz="quarter" idx="11"/>
          </p:nvPr>
        </p:nvSpPr>
        <p:spPr/>
        <p:txBody>
          <a:bodyPr/>
          <a:lstStyle/>
          <a:p>
            <a:fld id="{A0B5AB40-DEC2-4646-8CA0-0B0C9D60B003}" type="slidenum">
              <a:rPr lang="tr-TR" smtClean="0"/>
              <a:t>‹#›</a:t>
            </a:fld>
            <a:endParaRPr lang="tr-TR"/>
          </a:p>
        </p:txBody>
      </p:sp>
      <p:sp>
        <p:nvSpPr>
          <p:cNvPr id="14" name="Footer Placeholder 13"/>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smtClean="0"/>
          </a:p>
        </p:txBody>
      </p:sp>
      <p:sp>
        <p:nvSpPr>
          <p:cNvPr id="11" name="Title 1"/>
          <p:cNvSpPr>
            <a:spLocks noGrp="1"/>
          </p:cNvSpPr>
          <p:nvPr>
            <p:ph type="title"/>
          </p:nvPr>
        </p:nvSpPr>
        <p:spPr>
          <a:xfrm>
            <a:off x="4876800" y="457200"/>
            <a:ext cx="2819400" cy="5714999"/>
          </a:xfrm>
        </p:spPr>
        <p:txBody>
          <a:bodyPr/>
          <a:lstStyle/>
          <a:p>
            <a:r>
              <a:rPr lang="tr-TR" smtClean="0"/>
              <a:t>Asıl başlık stili için tıklatın</a:t>
            </a:r>
            <a:endParaRPr lang="en-US"/>
          </a:p>
        </p:txBody>
      </p:sp>
      <p:sp>
        <p:nvSpPr>
          <p:cNvPr id="12" name="Date Placeholder 11"/>
          <p:cNvSpPr>
            <a:spLocks noGrp="1"/>
          </p:cNvSpPr>
          <p:nvPr>
            <p:ph type="dt" sz="half" idx="10"/>
          </p:nvPr>
        </p:nvSpPr>
        <p:spPr/>
        <p:txBody>
          <a:bodyPr/>
          <a:lstStyle/>
          <a:p>
            <a:fld id="{857183C2-4F9D-4259-98B3-CD19B26BA45C}" type="datetimeFigureOut">
              <a:rPr lang="tr-TR" smtClean="0"/>
              <a:t>07.02.2018</a:t>
            </a:fld>
            <a:endParaRPr lang="tr-TR"/>
          </a:p>
        </p:txBody>
      </p:sp>
      <p:sp>
        <p:nvSpPr>
          <p:cNvPr id="14" name="Slide Number Placeholder 13"/>
          <p:cNvSpPr>
            <a:spLocks noGrp="1"/>
          </p:cNvSpPr>
          <p:nvPr>
            <p:ph type="sldNum" sz="quarter" idx="11"/>
          </p:nvPr>
        </p:nvSpPr>
        <p:spPr/>
        <p:txBody>
          <a:bodyPr/>
          <a:lstStyle/>
          <a:p>
            <a:fld id="{A0B5AB40-DEC2-4646-8CA0-0B0C9D60B003}" type="slidenum">
              <a:rPr lang="tr-TR" smtClean="0"/>
              <a:t>‹#›</a:t>
            </a:fld>
            <a:endParaRPr lang="tr-TR"/>
          </a:p>
        </p:txBody>
      </p:sp>
      <p:sp>
        <p:nvSpPr>
          <p:cNvPr id="16" name="Footer Placeholder 15"/>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tr-TR" smtClean="0"/>
              <a:t>Asıl başlık stili için tıklatın</a:t>
            </a:r>
            <a:endParaRPr lang="en-US" dirty="0"/>
          </a:p>
        </p:txBody>
      </p:sp>
      <p:sp>
        <p:nvSpPr>
          <p:cNvPr id="9" name="Date Placeholder 8"/>
          <p:cNvSpPr>
            <a:spLocks noGrp="1"/>
          </p:cNvSpPr>
          <p:nvPr>
            <p:ph type="dt" sz="half" idx="10"/>
          </p:nvPr>
        </p:nvSpPr>
        <p:spPr/>
        <p:txBody>
          <a:bodyPr/>
          <a:lstStyle/>
          <a:p>
            <a:fld id="{857183C2-4F9D-4259-98B3-CD19B26BA45C}" type="datetimeFigureOut">
              <a:rPr lang="tr-TR" smtClean="0"/>
              <a:t>07.02.2018</a:t>
            </a:fld>
            <a:endParaRPr lang="tr-TR"/>
          </a:p>
        </p:txBody>
      </p:sp>
      <p:sp>
        <p:nvSpPr>
          <p:cNvPr id="10" name="Slide Number Placeholder 9"/>
          <p:cNvSpPr>
            <a:spLocks noGrp="1"/>
          </p:cNvSpPr>
          <p:nvPr>
            <p:ph type="sldNum" sz="quarter" idx="11"/>
          </p:nvPr>
        </p:nvSpPr>
        <p:spPr/>
        <p:txBody>
          <a:bodyPr/>
          <a:lstStyle/>
          <a:p>
            <a:fld id="{A0B5AB40-DEC2-4646-8CA0-0B0C9D60B003}" type="slidenum">
              <a:rPr lang="tr-TR" smtClean="0"/>
              <a:t>‹#›</a:t>
            </a:fld>
            <a:endParaRPr lang="tr-TR"/>
          </a:p>
        </p:txBody>
      </p:sp>
      <p:sp>
        <p:nvSpPr>
          <p:cNvPr id="11" name="Footer Placeholder 10"/>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57183C2-4F9D-4259-98B3-CD19B26BA45C}" type="datetimeFigureOut">
              <a:rPr lang="tr-TR" smtClean="0"/>
              <a:t>07.02.2018</a:t>
            </a:fld>
            <a:endParaRPr lang="tr-TR"/>
          </a:p>
        </p:txBody>
      </p:sp>
      <p:sp>
        <p:nvSpPr>
          <p:cNvPr id="9" name="Slide Number Placeholder 8"/>
          <p:cNvSpPr>
            <a:spLocks noGrp="1"/>
          </p:cNvSpPr>
          <p:nvPr>
            <p:ph type="sldNum" sz="quarter" idx="11"/>
          </p:nvPr>
        </p:nvSpPr>
        <p:spPr/>
        <p:txBody>
          <a:bodyPr/>
          <a:lstStyle/>
          <a:p>
            <a:fld id="{A0B5AB40-DEC2-4646-8CA0-0B0C9D60B003}" type="slidenum">
              <a:rPr lang="tr-TR" smtClean="0"/>
              <a:t>‹#›</a:t>
            </a:fld>
            <a:endParaRPr lang="tr-TR"/>
          </a:p>
        </p:txBody>
      </p:sp>
      <p:sp>
        <p:nvSpPr>
          <p:cNvPr id="10" name="Footer Placeholder 9"/>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tr-TR" smtClean="0"/>
              <a:t>Asıl başlık stili için tıklatın</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5" name="Date Placeholder 14"/>
          <p:cNvSpPr>
            <a:spLocks noGrp="1"/>
          </p:cNvSpPr>
          <p:nvPr>
            <p:ph type="dt" sz="half" idx="10"/>
          </p:nvPr>
        </p:nvSpPr>
        <p:spPr/>
        <p:txBody>
          <a:bodyPr/>
          <a:lstStyle/>
          <a:p>
            <a:fld id="{857183C2-4F9D-4259-98B3-CD19B26BA45C}" type="datetimeFigureOut">
              <a:rPr lang="tr-TR" smtClean="0"/>
              <a:t>07.02.2018</a:t>
            </a:fld>
            <a:endParaRPr lang="tr-TR"/>
          </a:p>
        </p:txBody>
      </p:sp>
      <p:sp>
        <p:nvSpPr>
          <p:cNvPr id="16" name="Slide Number Placeholder 15"/>
          <p:cNvSpPr>
            <a:spLocks noGrp="1"/>
          </p:cNvSpPr>
          <p:nvPr>
            <p:ph type="sldNum" sz="quarter" idx="11"/>
          </p:nvPr>
        </p:nvSpPr>
        <p:spPr/>
        <p:txBody>
          <a:bodyPr/>
          <a:lstStyle/>
          <a:p>
            <a:fld id="{A0B5AB40-DEC2-4646-8CA0-0B0C9D60B003}" type="slidenum">
              <a:rPr lang="tr-TR" smtClean="0"/>
              <a:t>‹#›</a:t>
            </a:fld>
            <a:endParaRPr lang="tr-TR"/>
          </a:p>
        </p:txBody>
      </p:sp>
      <p:sp>
        <p:nvSpPr>
          <p:cNvPr id="17" name="Footer Placeholder 16"/>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tr-TR" smtClean="0"/>
              <a:t>Asıl başlık stili için tıklatın</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6" name="Date Placeholder 15"/>
          <p:cNvSpPr>
            <a:spLocks noGrp="1"/>
          </p:cNvSpPr>
          <p:nvPr>
            <p:ph type="dt" sz="half" idx="10"/>
          </p:nvPr>
        </p:nvSpPr>
        <p:spPr/>
        <p:txBody>
          <a:bodyPr/>
          <a:lstStyle/>
          <a:p>
            <a:fld id="{857183C2-4F9D-4259-98B3-CD19B26BA45C}" type="datetimeFigureOut">
              <a:rPr lang="tr-TR" smtClean="0"/>
              <a:t>07.02.2018</a:t>
            </a:fld>
            <a:endParaRPr lang="tr-TR"/>
          </a:p>
        </p:txBody>
      </p:sp>
      <p:sp>
        <p:nvSpPr>
          <p:cNvPr id="17" name="Slide Number Placeholder 16"/>
          <p:cNvSpPr>
            <a:spLocks noGrp="1"/>
          </p:cNvSpPr>
          <p:nvPr>
            <p:ph type="sldNum" sz="quarter" idx="11"/>
          </p:nvPr>
        </p:nvSpPr>
        <p:spPr/>
        <p:txBody>
          <a:bodyPr/>
          <a:lstStyle/>
          <a:p>
            <a:fld id="{A0B5AB40-DEC2-4646-8CA0-0B0C9D60B003}" type="slidenum">
              <a:rPr lang="tr-TR" smtClean="0"/>
              <a:t>‹#›</a:t>
            </a:fld>
            <a:endParaRPr lang="tr-TR"/>
          </a:p>
        </p:txBody>
      </p:sp>
      <p:sp>
        <p:nvSpPr>
          <p:cNvPr id="18" name="Footer Placeholder 17"/>
          <p:cNvSpPr>
            <a:spLocks noGrp="1"/>
          </p:cNvSpPr>
          <p:nvPr>
            <p:ph type="ftr" sz="quarter" idx="12"/>
          </p:nvPr>
        </p:nvSpPr>
        <p:spPr/>
        <p:txBody>
          <a:bodyPr/>
          <a:lstStyle/>
          <a:p>
            <a:endParaRPr lang="tr-T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5"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A0B5AB40-DEC2-4646-8CA0-0B0C9D60B003}" type="slidenum">
              <a:rPr lang="tr-TR" smtClean="0"/>
              <a:t>‹#›</a:t>
            </a:fld>
            <a:endParaRPr lang="tr-TR"/>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857183C2-4F9D-4259-98B3-CD19B26BA45C}" type="datetimeFigureOut">
              <a:rPr lang="tr-TR" smtClean="0"/>
              <a:t>07.02.2018</a:t>
            </a:fld>
            <a:endParaRPr lang="tr-TR"/>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tr-TR"/>
          </a:p>
        </p:txBody>
      </p:sp>
      <p:pic>
        <p:nvPicPr>
          <p:cNvPr id="11" name="6 Resim" descr="powerpoint sablonu.png"/>
          <p:cNvPicPr>
            <a:picLocks noChangeAspect="1"/>
          </p:cNvPicPr>
          <p:nvPr userDrawn="1"/>
        </p:nvPicPr>
        <p:blipFill>
          <a:blip r:embed="rId16"/>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649" r:id="rId13"/>
  </p:sldLayoutIdLst>
  <p:timing>
    <p:tnLst>
      <p:par>
        <p:cTn id="1" dur="indefinite" restart="never" nodeType="tmRoot"/>
      </p:par>
    </p:tnLst>
  </p:timing>
  <p:txStyles>
    <p:title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l" defTabSz="914400" rtl="0"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l" defTabSz="914400" rtl="0"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l" defTabSz="914400" rtl="0"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kdörtgen 2"/>
          <p:cNvSpPr/>
          <p:nvPr/>
        </p:nvSpPr>
        <p:spPr>
          <a:xfrm>
            <a:off x="4505188" y="120530"/>
            <a:ext cx="277640" cy="584775"/>
          </a:xfrm>
          <a:prstGeom prst="rect">
            <a:avLst/>
          </a:prstGeom>
        </p:spPr>
        <p:txBody>
          <a:bodyPr wrap="none">
            <a:spAutoFit/>
          </a:bodyPr>
          <a:lstStyle/>
          <a:p>
            <a:pPr algn="ctr"/>
            <a:r>
              <a:rPr lang="tr-TR" sz="3200" b="1" dirty="0" smtClean="0">
                <a:solidFill>
                  <a:schemeClr val="bg1"/>
                </a:solidFill>
              </a:rPr>
              <a:t> </a:t>
            </a:r>
            <a:endParaRPr lang="tr-TR" sz="3200" dirty="0">
              <a:solidFill>
                <a:schemeClr val="bg1"/>
              </a:solidFill>
            </a:endParaRPr>
          </a:p>
        </p:txBody>
      </p:sp>
      <p:sp>
        <p:nvSpPr>
          <p:cNvPr id="2" name="Başlık 1"/>
          <p:cNvSpPr>
            <a:spLocks noGrp="1"/>
          </p:cNvSpPr>
          <p:nvPr>
            <p:ph type="title"/>
          </p:nvPr>
        </p:nvSpPr>
        <p:spPr>
          <a:xfrm>
            <a:off x="971599" y="0"/>
            <a:ext cx="7344817" cy="836712"/>
          </a:xfrm>
        </p:spPr>
        <p:txBody>
          <a:bodyPr>
            <a:normAutofit/>
          </a:bodyPr>
          <a:lstStyle/>
          <a:p>
            <a:pPr algn="ctr"/>
            <a:r>
              <a:rPr lang="tr-TR" b="1" cap="none" dirty="0" smtClean="0">
                <a:solidFill>
                  <a:schemeClr val="bg1"/>
                </a:solidFill>
                <a:cs typeface="Times New Roman" pitchFamily="18" charset="0"/>
              </a:rPr>
              <a:t>2018 Yılı Mali Destek Programları</a:t>
            </a:r>
            <a:endParaRPr lang="tr-TR" b="1" cap="none" dirty="0">
              <a:solidFill>
                <a:schemeClr val="bg1"/>
              </a:solidFill>
              <a:cs typeface="Times New Roman" pitchFamily="18" charset="0"/>
            </a:endParaRPr>
          </a:p>
        </p:txBody>
      </p:sp>
      <p:sp>
        <p:nvSpPr>
          <p:cNvPr id="5" name="İçerik Yer Tutucusu 4"/>
          <p:cNvSpPr>
            <a:spLocks noGrp="1"/>
          </p:cNvSpPr>
          <p:nvPr>
            <p:ph sz="half" idx="2"/>
          </p:nvPr>
        </p:nvSpPr>
        <p:spPr>
          <a:xfrm>
            <a:off x="251520" y="705305"/>
            <a:ext cx="8640960" cy="5676023"/>
          </a:xfrm>
        </p:spPr>
        <p:txBody>
          <a:bodyPr>
            <a:normAutofit/>
          </a:bodyPr>
          <a:lstStyle/>
          <a:p>
            <a:pPr marL="0" indent="0">
              <a:buNone/>
            </a:pPr>
            <a:endParaRPr lang="tr-TR" sz="2400" dirty="0" smtClean="0"/>
          </a:p>
          <a:p>
            <a:pPr marL="0" indent="0">
              <a:buNone/>
            </a:pPr>
            <a:endParaRPr lang="tr-TR" sz="2400" dirty="0"/>
          </a:p>
          <a:p>
            <a:pPr marL="0" indent="0">
              <a:buNone/>
            </a:pPr>
            <a:endParaRPr lang="tr-TR" sz="2400" dirty="0" smtClean="0"/>
          </a:p>
          <a:p>
            <a:pPr marL="0" indent="0">
              <a:buNone/>
            </a:pPr>
            <a:endParaRPr lang="tr-TR" sz="2400" dirty="0"/>
          </a:p>
          <a:p>
            <a:pPr marL="0" indent="0">
              <a:buNone/>
            </a:pPr>
            <a:endParaRPr lang="tr-TR" sz="2400" dirty="0" smtClean="0"/>
          </a:p>
          <a:p>
            <a:pPr marL="0" indent="0">
              <a:buNone/>
            </a:pPr>
            <a:endParaRPr lang="tr-TR" sz="2400" dirty="0"/>
          </a:p>
          <a:p>
            <a:pPr marL="0" indent="0">
              <a:buNone/>
            </a:pPr>
            <a:endParaRPr lang="tr-TR" sz="2400" dirty="0" smtClean="0"/>
          </a:p>
          <a:p>
            <a:pPr marL="0" indent="0">
              <a:buNone/>
            </a:pPr>
            <a:endParaRPr lang="tr-TR" sz="2400" dirty="0"/>
          </a:p>
          <a:p>
            <a:pPr marL="0" indent="0">
              <a:buNone/>
            </a:pPr>
            <a:endParaRPr lang="tr-TR" sz="2400" dirty="0" smtClean="0"/>
          </a:p>
          <a:p>
            <a:pPr marL="0" indent="0">
              <a:buNone/>
            </a:pPr>
            <a:r>
              <a:rPr lang="tr-TR" sz="2400" dirty="0" smtClean="0"/>
              <a:t>     </a:t>
            </a:r>
            <a:r>
              <a:rPr lang="tr-TR" sz="2400" b="1" dirty="0" smtClean="0">
                <a:latin typeface="Times New Roman" pitchFamily="18" charset="0"/>
                <a:cs typeface="Times New Roman" pitchFamily="18" charset="0"/>
              </a:rPr>
              <a:t>   </a:t>
            </a:r>
            <a:endParaRPr lang="tr-TR" sz="2400" b="1" dirty="0">
              <a:latin typeface="Times New Roman" pitchFamily="18" charset="0"/>
              <a:cs typeface="Times New Roman" pitchFamily="18" charset="0"/>
            </a:endParaRPr>
          </a:p>
        </p:txBody>
      </p:sp>
      <p:pic>
        <p:nvPicPr>
          <p:cNvPr id="1026" name="Picture 2" descr="C:\Users\ibrahim.yasar\Desktop\SER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620088"/>
            <a:ext cx="4347613" cy="304927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ibrahim.yasar\Desktop\TURİZM.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4008" y="764704"/>
            <a:ext cx="4352185" cy="304927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ibrahim.yasar\Desktop\YENİ.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764704"/>
            <a:ext cx="4347613" cy="3044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7077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760640"/>
          </a:xfrm>
        </p:spPr>
        <p:txBody>
          <a:bodyPr>
            <a:noAutofit/>
          </a:bodyPr>
          <a:lstStyle/>
          <a:p>
            <a:pPr algn="just"/>
            <a:r>
              <a:rPr lang="tr-TR" sz="2000" b="1" dirty="0"/>
              <a:t>Öncelik 3. Bölgede çevreye duyarlı üretim sistemlerinin kullanılması ile temiz üretim anlayışının </a:t>
            </a:r>
            <a:r>
              <a:rPr lang="tr-TR" sz="2000" b="1" dirty="0" smtClean="0"/>
              <a:t>yaygınlaşması</a:t>
            </a:r>
          </a:p>
          <a:p>
            <a:pPr algn="just"/>
            <a:endParaRPr lang="tr-TR" sz="2000" dirty="0"/>
          </a:p>
          <a:p>
            <a:pPr lvl="0" algn="just">
              <a:buFont typeface="Wingdings" pitchFamily="2" charset="2"/>
              <a:buChar char="ü"/>
            </a:pPr>
            <a:r>
              <a:rPr lang="tr-TR" sz="2000" b="1" dirty="0"/>
              <a:t>Yenilenebilir enerji kaynaklarının </a:t>
            </a:r>
            <a:r>
              <a:rPr lang="tr-TR" sz="2000" dirty="0"/>
              <a:t>(rüzgâr, güneş, su, </a:t>
            </a:r>
            <a:r>
              <a:rPr lang="tr-TR" sz="2000" dirty="0" err="1"/>
              <a:t>biyokütle</a:t>
            </a:r>
            <a:r>
              <a:rPr lang="tr-TR" sz="2000" dirty="0"/>
              <a:t>) kullanılarak üretimde tüketilen enerjinin üretilmesine yönelik yatırımlar,</a:t>
            </a:r>
          </a:p>
          <a:p>
            <a:pPr lvl="0" algn="just">
              <a:buFont typeface="Wingdings" pitchFamily="2" charset="2"/>
              <a:buChar char="ü"/>
            </a:pPr>
            <a:r>
              <a:rPr lang="tr-TR" sz="2000" dirty="0"/>
              <a:t>Enerjiyi daha verimli kullanmayı sağlayacak </a:t>
            </a:r>
            <a:r>
              <a:rPr lang="tr-TR" sz="2000" b="1" dirty="0"/>
              <a:t>süreç iyileştirmelerine </a:t>
            </a:r>
            <a:r>
              <a:rPr lang="tr-TR" sz="2000" dirty="0"/>
              <a:t>yönelik yatırımlar,</a:t>
            </a:r>
          </a:p>
          <a:p>
            <a:pPr lvl="0" algn="just">
              <a:buFont typeface="Wingdings" pitchFamily="2" charset="2"/>
              <a:buChar char="ü"/>
            </a:pPr>
            <a:r>
              <a:rPr lang="tr-TR" sz="2000" b="1" dirty="0" smtClean="0"/>
              <a:t>Atık ısının </a:t>
            </a:r>
            <a:r>
              <a:rPr lang="tr-TR" sz="2000" dirty="0" smtClean="0"/>
              <a:t>değişik </a:t>
            </a:r>
            <a:r>
              <a:rPr lang="tr-TR" sz="2000" dirty="0"/>
              <a:t>teknikler ile yeniden sürece dâhil edilmesine yönelik yatırımlar,</a:t>
            </a:r>
          </a:p>
          <a:p>
            <a:pPr lvl="0" algn="just">
              <a:buFont typeface="Wingdings" pitchFamily="2" charset="2"/>
              <a:buChar char="ü"/>
            </a:pPr>
            <a:r>
              <a:rPr lang="tr-TR" sz="2000" dirty="0"/>
              <a:t>İmalat sanayi makinalarında kullanılan eski tip verimi düşük motorların </a:t>
            </a:r>
            <a:r>
              <a:rPr lang="tr-TR" sz="2000" b="1" dirty="0"/>
              <a:t>yüksek verimli motorlar</a:t>
            </a:r>
            <a:r>
              <a:rPr lang="tr-TR" sz="2000" dirty="0"/>
              <a:t> ile değiştirilmesine yönelik yatırımlar,</a:t>
            </a:r>
          </a:p>
          <a:p>
            <a:pPr lvl="0" algn="just">
              <a:buFont typeface="Wingdings" pitchFamily="2" charset="2"/>
              <a:buChar char="ü"/>
            </a:pPr>
            <a:r>
              <a:rPr lang="tr-TR" sz="2000" dirty="0" smtClean="0"/>
              <a:t>Atıkların </a:t>
            </a:r>
            <a:r>
              <a:rPr lang="tr-TR" sz="2000" dirty="0"/>
              <a:t>değerlendirilmesi, geri dönüşüm ile yüksek katma değerli ürün ve enerji üretimine yönelik yatırımlar,</a:t>
            </a:r>
          </a:p>
          <a:p>
            <a:pPr lvl="0" algn="just">
              <a:buFont typeface="Wingdings" pitchFamily="2" charset="2"/>
              <a:buChar char="ü"/>
            </a:pPr>
            <a:r>
              <a:rPr lang="tr-TR" sz="2000" dirty="0" smtClean="0"/>
              <a:t>Üretim </a:t>
            </a:r>
            <a:r>
              <a:rPr lang="tr-TR" sz="2000" dirty="0"/>
              <a:t>sürecinde </a:t>
            </a:r>
            <a:r>
              <a:rPr lang="tr-TR" sz="2000" b="1" dirty="0"/>
              <a:t>ısı ve enerji kayıplarının </a:t>
            </a:r>
            <a:r>
              <a:rPr lang="tr-TR" sz="2000" dirty="0"/>
              <a:t>önüne geçilmesine yönelik yatırımlar.</a:t>
            </a:r>
            <a:endParaRPr lang="tr-TR" sz="2000" dirty="0">
              <a:effectLst/>
            </a:endParaRPr>
          </a:p>
        </p:txBody>
      </p:sp>
    </p:spTree>
    <p:extLst>
      <p:ext uri="{BB962C8B-B14F-4D97-AF65-F5344CB8AC3E}">
        <p14:creationId xmlns:p14="http://schemas.microsoft.com/office/powerpoint/2010/main" val="28036426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4" name="Dikdörtgen 3"/>
          <p:cNvSpPr/>
          <p:nvPr/>
        </p:nvSpPr>
        <p:spPr>
          <a:xfrm>
            <a:off x="325488" y="2780928"/>
            <a:ext cx="8639000" cy="2808312"/>
          </a:xfrm>
          <a:prstGeom prst="rect">
            <a:avLst/>
          </a:prstGeom>
          <a:solidFill>
            <a:schemeClr val="accent1">
              <a:lumMod val="60000"/>
              <a:lumOff val="4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buFont typeface="Wingdings" pitchFamily="2" charset="2"/>
              <a:buChar char="ü"/>
            </a:pPr>
            <a:r>
              <a:rPr lang="tr-TR" sz="2400" dirty="0" smtClean="0">
                <a:solidFill>
                  <a:schemeClr val="tx1"/>
                </a:solidFill>
                <a:latin typeface="+mj-lt"/>
                <a:ea typeface="Batang"/>
              </a:rPr>
              <a:t>Başvurular, örnek proje konuları ile sınırlı </a:t>
            </a:r>
            <a:r>
              <a:rPr lang="tr-TR" sz="2400" dirty="0">
                <a:solidFill>
                  <a:schemeClr val="tx1"/>
                </a:solidFill>
                <a:latin typeface="+mj-lt"/>
                <a:ea typeface="Batang"/>
              </a:rPr>
              <a:t>değildir. Programın genel amaç ve öncelikleriyle uyumlu olmak kaydıyla farklı konularda da başvuru yapılabilir. </a:t>
            </a:r>
            <a:endParaRPr lang="tr-TR" sz="2400" dirty="0" smtClean="0">
              <a:solidFill>
                <a:schemeClr val="tx1"/>
              </a:solidFill>
              <a:latin typeface="+mj-lt"/>
              <a:ea typeface="Batang"/>
            </a:endParaRPr>
          </a:p>
          <a:p>
            <a:pPr marL="342900" indent="-342900" algn="just">
              <a:buFont typeface="Wingdings" pitchFamily="2" charset="2"/>
              <a:buChar char="ü"/>
            </a:pPr>
            <a:r>
              <a:rPr lang="tr-TR" sz="2400" dirty="0" smtClean="0">
                <a:solidFill>
                  <a:schemeClr val="tx1"/>
                </a:solidFill>
                <a:latin typeface="+mj-lt"/>
                <a:ea typeface="Times New Roman"/>
              </a:rPr>
              <a:t>Ayrıca </a:t>
            </a:r>
            <a:r>
              <a:rPr lang="tr-TR" sz="2400" dirty="0">
                <a:solidFill>
                  <a:schemeClr val="tx1"/>
                </a:solidFill>
                <a:latin typeface="+mj-lt"/>
                <a:ea typeface="Times New Roman"/>
              </a:rPr>
              <a:t>sunulan proje başvurularının örnek olarak verilen konuları içermesi, bu başvuruların kesinlikle destekleneceği anlamına gelmemektedir.</a:t>
            </a:r>
            <a:endParaRPr lang="tr-TR" sz="2400" dirty="0">
              <a:solidFill>
                <a:schemeClr val="tx1"/>
              </a:solidFill>
              <a:latin typeface="+mj-lt"/>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914903"/>
            <a:ext cx="1440160" cy="1266428"/>
          </a:xfrm>
          <a:prstGeom prst="rect">
            <a:avLst/>
          </a:prstGeom>
          <a:noFill/>
          <a:ln>
            <a:noFill/>
          </a:ln>
          <a:effectLst>
            <a:outerShdw dist="35921" dir="2700000" algn="ctr" rotWithShape="0">
              <a:schemeClr val="bg2"/>
            </a:outerShdw>
            <a:softEdge rad="1270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04772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908720"/>
            <a:ext cx="8649270" cy="5832648"/>
          </a:xfrm>
        </p:spPr>
        <p:txBody>
          <a:bodyPr>
            <a:noAutofit/>
          </a:bodyPr>
          <a:lstStyle/>
          <a:p>
            <a:pPr algn="just"/>
            <a:r>
              <a:rPr lang="tr-TR" sz="2200" b="1" dirty="0" smtClean="0"/>
              <a:t>UYGUN OLMAYAN PROJE KONULARI VE FAALİYETLER</a:t>
            </a:r>
          </a:p>
          <a:p>
            <a:pPr lvl="0" algn="just">
              <a:buFont typeface="Wingdings" pitchFamily="2" charset="2"/>
              <a:buChar char="ü"/>
            </a:pPr>
            <a:r>
              <a:rPr lang="tr-TR" sz="2200" dirty="0" smtClean="0"/>
              <a:t>İşletmelerin </a:t>
            </a:r>
            <a:r>
              <a:rPr lang="tr-TR" sz="2200" b="1" dirty="0"/>
              <a:t>yasal zorunluluk gereği</a:t>
            </a:r>
            <a:r>
              <a:rPr lang="tr-TR" sz="2200" dirty="0"/>
              <a:t> yerine getirmeleri gereken </a:t>
            </a:r>
            <a:r>
              <a:rPr lang="tr-TR" sz="2200" b="1" dirty="0"/>
              <a:t>atık su arıtma, baca gazı arıtma, atık depolama, atık bertaraf tesisleri</a:t>
            </a:r>
            <a:r>
              <a:rPr lang="tr-TR" sz="2200" dirty="0"/>
              <a:t> </a:t>
            </a:r>
            <a:r>
              <a:rPr lang="tr-TR" sz="2200" dirty="0" err="1"/>
              <a:t>vb.oluşturmaya</a:t>
            </a:r>
            <a:r>
              <a:rPr lang="tr-TR" sz="2200" dirty="0"/>
              <a:t> yönelik proje konuları,</a:t>
            </a:r>
          </a:p>
          <a:p>
            <a:pPr lvl="0" algn="just">
              <a:buFont typeface="Wingdings" pitchFamily="2" charset="2"/>
              <a:buChar char="ü"/>
            </a:pPr>
            <a:r>
              <a:rPr lang="tr-TR" sz="2200" b="1" dirty="0"/>
              <a:t>500 </a:t>
            </a:r>
            <a:r>
              <a:rPr lang="tr-TR" sz="2200" b="1" dirty="0" err="1"/>
              <a:t>KW’nin</a:t>
            </a:r>
            <a:r>
              <a:rPr lang="tr-TR" sz="2200" b="1" dirty="0"/>
              <a:t> üzerindeki</a:t>
            </a:r>
            <a:r>
              <a:rPr lang="tr-TR" sz="2200" dirty="0"/>
              <a:t> yenilenebilir enerji yatırımları,</a:t>
            </a:r>
          </a:p>
          <a:p>
            <a:pPr lvl="0" algn="just">
              <a:buFont typeface="Wingdings" pitchFamily="2" charset="2"/>
              <a:buChar char="ü"/>
            </a:pPr>
            <a:r>
              <a:rPr lang="tr-TR" sz="2200" dirty="0"/>
              <a:t>İşletmelerin tükettikleri enerjiyi üretmeye yönelik olmayan, </a:t>
            </a:r>
            <a:r>
              <a:rPr lang="tr-TR" sz="2200" b="1" dirty="0"/>
              <a:t>salt ticari amaçlı enerji üretip satmaya</a:t>
            </a:r>
            <a:r>
              <a:rPr lang="tr-TR" sz="2200" dirty="0"/>
              <a:t> yönelik olan başvurular,</a:t>
            </a:r>
          </a:p>
          <a:p>
            <a:pPr lvl="0" algn="just">
              <a:buFont typeface="Wingdings" pitchFamily="2" charset="2"/>
              <a:buChar char="ü"/>
            </a:pPr>
            <a:r>
              <a:rPr lang="tr-TR" sz="2200" b="1" dirty="0"/>
              <a:t>Leasing</a:t>
            </a:r>
            <a:r>
              <a:rPr lang="tr-TR" sz="2200" dirty="0"/>
              <a:t> (finansal kiralama) </a:t>
            </a:r>
            <a:r>
              <a:rPr lang="tr-TR" sz="2200" dirty="0" smtClean="0"/>
              <a:t>ve </a:t>
            </a:r>
            <a:r>
              <a:rPr lang="tr-TR" sz="2200" b="1" dirty="0" err="1" smtClean="0"/>
              <a:t>Franchise</a:t>
            </a:r>
            <a:r>
              <a:rPr lang="tr-TR" sz="2200" dirty="0" smtClean="0"/>
              <a:t> </a:t>
            </a:r>
            <a:r>
              <a:rPr lang="tr-TR" sz="2200" dirty="0"/>
              <a:t>yatırımları,</a:t>
            </a:r>
          </a:p>
          <a:p>
            <a:pPr lvl="0" algn="just">
              <a:buFont typeface="Wingdings" pitchFamily="2" charset="2"/>
              <a:buChar char="ü"/>
            </a:pPr>
            <a:r>
              <a:rPr lang="tr-TR" sz="2200" b="1" dirty="0" smtClean="0"/>
              <a:t>Birincil </a:t>
            </a:r>
            <a:r>
              <a:rPr lang="tr-TR" sz="2200" b="1" dirty="0"/>
              <a:t>tarıma </a:t>
            </a:r>
            <a:r>
              <a:rPr lang="tr-TR" sz="2200" dirty="0"/>
              <a:t>yönelik </a:t>
            </a:r>
            <a:r>
              <a:rPr lang="tr-TR" sz="2200" dirty="0" smtClean="0"/>
              <a:t> </a:t>
            </a:r>
            <a:r>
              <a:rPr lang="tr-TR" sz="2200" dirty="0"/>
              <a:t>faaliyetler,</a:t>
            </a:r>
          </a:p>
          <a:p>
            <a:pPr lvl="0" algn="just">
              <a:buFont typeface="Wingdings" pitchFamily="2" charset="2"/>
              <a:buChar char="ü"/>
            </a:pPr>
            <a:r>
              <a:rPr lang="tr-TR" sz="2200" b="1" dirty="0"/>
              <a:t>Sadece</a:t>
            </a:r>
            <a:r>
              <a:rPr lang="tr-TR" sz="2200" dirty="0"/>
              <a:t> toptan ve perakende ticaret veya aracılık (alım-satım-komisyonculuk),</a:t>
            </a:r>
          </a:p>
          <a:p>
            <a:pPr lvl="0" algn="just">
              <a:buFont typeface="Wingdings" pitchFamily="2" charset="2"/>
              <a:buChar char="ü"/>
            </a:pPr>
            <a:r>
              <a:rPr lang="tr-TR" sz="2200" b="1" dirty="0"/>
              <a:t>Sadece</a:t>
            </a:r>
            <a:r>
              <a:rPr lang="tr-TR" sz="2200" dirty="0"/>
              <a:t> inşaat yapımı,</a:t>
            </a:r>
          </a:p>
          <a:p>
            <a:pPr lvl="0" algn="just" fontAlgn="auto">
              <a:buFont typeface="Wingdings" pitchFamily="2" charset="2"/>
              <a:buChar char="ü"/>
            </a:pPr>
            <a:r>
              <a:rPr lang="tr-TR" sz="2200" b="1" dirty="0" smtClean="0"/>
              <a:t>Yedek </a:t>
            </a:r>
            <a:r>
              <a:rPr lang="tr-TR" sz="2200" b="1" dirty="0"/>
              <a:t>parça </a:t>
            </a:r>
            <a:r>
              <a:rPr lang="tr-TR" sz="2200" dirty="0"/>
              <a:t>alımına yönelik faaliyetler</a:t>
            </a:r>
            <a:r>
              <a:rPr lang="tr-TR" sz="2200" dirty="0" smtClean="0"/>
              <a:t>,</a:t>
            </a:r>
          </a:p>
          <a:p>
            <a:pPr marL="0" indent="0" algn="just">
              <a:buNone/>
            </a:pPr>
            <a:r>
              <a:rPr lang="tr-TR" sz="2200" b="1" i="1" dirty="0" smtClean="0">
                <a:solidFill>
                  <a:srgbClr val="FF0000"/>
                </a:solidFill>
                <a:cs typeface="Times New Roman" pitchFamily="18" charset="0"/>
              </a:rPr>
              <a:t>Diğer </a:t>
            </a:r>
            <a:r>
              <a:rPr lang="tr-TR" sz="2200" b="1" i="1" dirty="0">
                <a:solidFill>
                  <a:srgbClr val="FF0000"/>
                </a:solidFill>
                <a:cs typeface="Times New Roman" pitchFamily="18" charset="0"/>
              </a:rPr>
              <a:t>uygun olmayan konular başvuru rehberinde sayılmıştır.</a:t>
            </a:r>
          </a:p>
          <a:p>
            <a:pPr lvl="0" algn="just" fontAlgn="auto">
              <a:buFont typeface="Wingdings" pitchFamily="2" charset="2"/>
              <a:buChar char="ü"/>
            </a:pPr>
            <a:endParaRPr lang="tr-TR" sz="2200" dirty="0"/>
          </a:p>
        </p:txBody>
      </p:sp>
    </p:spTree>
    <p:extLst>
      <p:ext uri="{BB962C8B-B14F-4D97-AF65-F5344CB8AC3E}">
        <p14:creationId xmlns:p14="http://schemas.microsoft.com/office/powerpoint/2010/main" val="4111710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832648"/>
          </a:xfrm>
        </p:spPr>
        <p:txBody>
          <a:bodyPr>
            <a:noAutofit/>
          </a:bodyPr>
          <a:lstStyle/>
          <a:p>
            <a:pPr algn="just"/>
            <a:r>
              <a:rPr lang="tr-TR" sz="2000" b="1" dirty="0" smtClean="0"/>
              <a:t>UYGUN MALİYETLER</a:t>
            </a:r>
          </a:p>
          <a:p>
            <a:pPr lvl="0" algn="just"/>
            <a:r>
              <a:rPr lang="tr-TR" sz="2000" dirty="0"/>
              <a:t>Proje yürütülmesinde/uygulanmasında görevlendirilmiş </a:t>
            </a:r>
            <a:r>
              <a:rPr lang="tr-TR" sz="2000" b="1" dirty="0"/>
              <a:t>yeni istihdam edilen</a:t>
            </a:r>
            <a:r>
              <a:rPr lang="tr-TR" sz="2000" dirty="0"/>
              <a:t> personelin </a:t>
            </a:r>
            <a:r>
              <a:rPr lang="tr-TR" sz="2000" b="1" dirty="0"/>
              <a:t>(kendi personeli hariç)</a:t>
            </a:r>
            <a:r>
              <a:rPr lang="tr-TR" sz="2000" dirty="0"/>
              <a:t> proje süresince net maaşları, sosyal sigorta primleri, ilgili diğer ücret ve </a:t>
            </a:r>
            <a:r>
              <a:rPr lang="tr-TR" sz="2000" dirty="0" smtClean="0"/>
              <a:t>maliyetler, </a:t>
            </a:r>
          </a:p>
          <a:p>
            <a:pPr lvl="0" algn="just"/>
            <a:r>
              <a:rPr lang="tr-TR" sz="2000" dirty="0" smtClean="0"/>
              <a:t>Piyasa </a:t>
            </a:r>
            <a:r>
              <a:rPr lang="tr-TR" sz="2000" dirty="0"/>
              <a:t>fiyatlarına uygun olmaları ve projenin uygulanabilmesi için gerekli olmaları koşulu ile </a:t>
            </a:r>
            <a:r>
              <a:rPr lang="tr-TR" sz="2000" b="1" dirty="0"/>
              <a:t>yeni makine ekipman </a:t>
            </a:r>
            <a:r>
              <a:rPr lang="tr-TR" sz="2000" dirty="0"/>
              <a:t>ve </a:t>
            </a:r>
            <a:r>
              <a:rPr lang="tr-TR" sz="2000" b="1" dirty="0"/>
              <a:t>hizmet</a:t>
            </a:r>
            <a:r>
              <a:rPr lang="tr-TR" sz="2000" dirty="0"/>
              <a:t> (nakliye, kira vb.) satın alma maliyetleri,</a:t>
            </a:r>
          </a:p>
          <a:p>
            <a:pPr lvl="0" algn="just"/>
            <a:r>
              <a:rPr lang="tr-TR" sz="2000" dirty="0"/>
              <a:t>İşletmelere yönelik </a:t>
            </a:r>
            <a:r>
              <a:rPr lang="tr-TR" sz="2000" b="1" dirty="0"/>
              <a:t>kalite sistemleri, marka, patent</a:t>
            </a:r>
            <a:r>
              <a:rPr lang="tr-TR" sz="2000" dirty="0"/>
              <a:t>, endüstriyel tasarım vb. geçerli belgeler alınmasına yönelik giderler </a:t>
            </a:r>
          </a:p>
          <a:p>
            <a:pPr lvl="0" algn="just"/>
            <a:r>
              <a:rPr lang="tr-TR" sz="2000" dirty="0" smtClean="0"/>
              <a:t>Projenin </a:t>
            </a:r>
            <a:r>
              <a:rPr lang="tr-TR" sz="2000" dirty="0"/>
              <a:t>uygulanması için mutlaka gerekli olması ve proje bütçesinde öngörülen Ajans destek tutarının </a:t>
            </a:r>
            <a:r>
              <a:rPr lang="tr-TR" sz="2000" b="1" dirty="0"/>
              <a:t>%30’unu geçmemek</a:t>
            </a:r>
            <a:r>
              <a:rPr lang="tr-TR" sz="2000" dirty="0"/>
              <a:t> koşulu ile </a:t>
            </a:r>
            <a:r>
              <a:rPr lang="tr-TR" sz="2000" b="1" dirty="0"/>
              <a:t>küçük ölçekli yapım işleri</a:t>
            </a:r>
            <a:r>
              <a:rPr lang="tr-TR" sz="2000" dirty="0"/>
              <a:t> (onarım, boya, badana, elektrik ve ısınma hattı, vb.)</a:t>
            </a:r>
          </a:p>
          <a:p>
            <a:pPr lvl="0" algn="just"/>
            <a:r>
              <a:rPr lang="tr-TR" sz="2000" dirty="0"/>
              <a:t>Denetim raporu </a:t>
            </a:r>
            <a:r>
              <a:rPr lang="tr-TR" sz="2000" dirty="0" smtClean="0"/>
              <a:t>maliyetleri,</a:t>
            </a:r>
            <a:endParaRPr lang="tr-TR" sz="2000" dirty="0"/>
          </a:p>
          <a:p>
            <a:pPr lvl="0" algn="just"/>
            <a:r>
              <a:rPr lang="tr-TR" sz="2000" dirty="0" smtClean="0"/>
              <a:t>Görünürlük </a:t>
            </a:r>
            <a:r>
              <a:rPr lang="tr-TR" sz="2000" dirty="0"/>
              <a:t>maliyetleri (yürütülmekte olan projenin tanıtımı)</a:t>
            </a:r>
          </a:p>
          <a:p>
            <a:pPr lvl="0" algn="just"/>
            <a:r>
              <a:rPr lang="tr-TR" sz="2000" b="1" dirty="0"/>
              <a:t>Yazılım, otomasyon </a:t>
            </a:r>
            <a:r>
              <a:rPr lang="tr-TR" sz="2000" dirty="0"/>
              <a:t>sistemleri, </a:t>
            </a:r>
            <a:r>
              <a:rPr lang="tr-TR" sz="2000" b="1" dirty="0"/>
              <a:t>web sayfası ve e-ticaret </a:t>
            </a:r>
            <a:r>
              <a:rPr lang="tr-TR" sz="2000" dirty="0"/>
              <a:t>giderleri</a:t>
            </a:r>
          </a:p>
          <a:p>
            <a:pPr lvl="0" algn="just"/>
            <a:r>
              <a:rPr lang="tr-TR" sz="2000" b="1" dirty="0"/>
              <a:t>Belge, sertifika ve marka tescili </a:t>
            </a:r>
            <a:r>
              <a:rPr lang="tr-TR" sz="2000" dirty="0"/>
              <a:t>almaya yönelik giderler</a:t>
            </a:r>
            <a:r>
              <a:rPr lang="tr-TR" sz="2000" dirty="0" smtClean="0"/>
              <a:t>.</a:t>
            </a:r>
            <a:endParaRPr lang="tr-TR" sz="2000" dirty="0"/>
          </a:p>
        </p:txBody>
      </p:sp>
    </p:spTree>
    <p:extLst>
      <p:ext uri="{BB962C8B-B14F-4D97-AF65-F5344CB8AC3E}">
        <p14:creationId xmlns:p14="http://schemas.microsoft.com/office/powerpoint/2010/main" val="11411113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832648"/>
          </a:xfrm>
        </p:spPr>
        <p:txBody>
          <a:bodyPr>
            <a:noAutofit/>
          </a:bodyPr>
          <a:lstStyle/>
          <a:p>
            <a:pPr algn="just"/>
            <a:r>
              <a:rPr lang="tr-TR" sz="2000" b="1" dirty="0" smtClean="0"/>
              <a:t>UYGUN OLMAYAN MALİYETLER</a:t>
            </a:r>
          </a:p>
          <a:p>
            <a:pPr lvl="0"/>
            <a:r>
              <a:rPr lang="tr-TR" sz="2000" dirty="0"/>
              <a:t>Mal ve hizmet alımlarına ilişkin Katma Değer Vergisi </a:t>
            </a:r>
            <a:r>
              <a:rPr lang="tr-TR" sz="2000" b="1" dirty="0"/>
              <a:t>(KDV</a:t>
            </a:r>
            <a:r>
              <a:rPr lang="tr-TR" sz="2000" b="1" dirty="0" smtClean="0"/>
              <a:t>), Gümrük Vergisi, ÖTV, Sigorta Masrafları,</a:t>
            </a:r>
            <a:endParaRPr lang="tr-TR" sz="2000" dirty="0"/>
          </a:p>
          <a:p>
            <a:pPr lvl="0"/>
            <a:r>
              <a:rPr lang="tr-TR" sz="2000" b="1" dirty="0" smtClean="0"/>
              <a:t>Her </a:t>
            </a:r>
            <a:r>
              <a:rPr lang="tr-TR" sz="2000" b="1" dirty="0"/>
              <a:t>türlü araç</a:t>
            </a:r>
            <a:r>
              <a:rPr lang="tr-TR" sz="2000" dirty="0"/>
              <a:t> </a:t>
            </a:r>
            <a:r>
              <a:rPr lang="tr-TR" sz="2000" dirty="0" smtClean="0"/>
              <a:t>alımı,</a:t>
            </a:r>
            <a:endParaRPr lang="tr-TR" sz="2000" dirty="0"/>
          </a:p>
          <a:p>
            <a:pPr lvl="0"/>
            <a:r>
              <a:rPr lang="tr-TR" sz="2000" b="1" dirty="0"/>
              <a:t>Yedek </a:t>
            </a:r>
            <a:r>
              <a:rPr lang="tr-TR" sz="2000" b="1" dirty="0" smtClean="0"/>
              <a:t>parça </a:t>
            </a:r>
            <a:r>
              <a:rPr lang="tr-TR" sz="2000" b="1" dirty="0"/>
              <a:t>ve </a:t>
            </a:r>
            <a:r>
              <a:rPr lang="tr-TR" sz="2000" b="1" dirty="0" smtClean="0"/>
              <a:t>hammadde </a:t>
            </a:r>
            <a:r>
              <a:rPr lang="tr-TR" sz="2000" dirty="0" smtClean="0"/>
              <a:t>alımları,</a:t>
            </a:r>
            <a:endParaRPr lang="tr-TR" sz="2000" dirty="0"/>
          </a:p>
          <a:p>
            <a:pPr lvl="0"/>
            <a:r>
              <a:rPr lang="tr-TR" sz="2000" dirty="0" smtClean="0"/>
              <a:t>Ofis, bina, gayrimenkul ve Makine-ekipman </a:t>
            </a:r>
            <a:r>
              <a:rPr lang="tr-TR" sz="2000" b="1" dirty="0"/>
              <a:t>kiralama</a:t>
            </a:r>
            <a:r>
              <a:rPr lang="tr-TR" sz="2000" dirty="0"/>
              <a:t> </a:t>
            </a:r>
            <a:r>
              <a:rPr lang="tr-TR" sz="2000" dirty="0" smtClean="0"/>
              <a:t>giderleri, </a:t>
            </a:r>
            <a:endParaRPr lang="tr-TR" sz="2000" dirty="0"/>
          </a:p>
          <a:p>
            <a:pPr lvl="0"/>
            <a:r>
              <a:rPr lang="tr-TR" sz="2000" b="1" dirty="0"/>
              <a:t>Yeni bina inşaatı </a:t>
            </a:r>
            <a:r>
              <a:rPr lang="tr-TR" sz="2000" dirty="0" smtClean="0"/>
              <a:t>ve devam </a:t>
            </a:r>
            <a:r>
              <a:rPr lang="tr-TR" sz="2000" dirty="0"/>
              <a:t>eden </a:t>
            </a:r>
            <a:r>
              <a:rPr lang="tr-TR" sz="2000" dirty="0" smtClean="0"/>
              <a:t>inşaatın tamamlanmasına </a:t>
            </a:r>
            <a:r>
              <a:rPr lang="tr-TR" sz="2000" dirty="0"/>
              <a:t>ilişkin yapım işleri</a:t>
            </a:r>
            <a:r>
              <a:rPr lang="tr-TR" sz="2000" dirty="0" smtClean="0"/>
              <a:t>,</a:t>
            </a:r>
            <a:endParaRPr lang="tr-TR" sz="2000" dirty="0"/>
          </a:p>
          <a:p>
            <a:pPr lvl="0"/>
            <a:r>
              <a:rPr lang="tr-TR" sz="2000" dirty="0" smtClean="0"/>
              <a:t>Firmanın/kuruluşun </a:t>
            </a:r>
            <a:r>
              <a:rPr lang="tr-TR" sz="2000" b="1" dirty="0"/>
              <a:t>kendi personeline </a:t>
            </a:r>
            <a:r>
              <a:rPr lang="tr-TR" sz="2000" dirty="0"/>
              <a:t>ilişkin</a:t>
            </a:r>
            <a:r>
              <a:rPr lang="tr-TR" sz="2000" b="1" dirty="0"/>
              <a:t> </a:t>
            </a:r>
            <a:r>
              <a:rPr lang="tr-TR" sz="2000" dirty="0"/>
              <a:t>net maaşları, sosyal sigorta primleri ve ilgili diğer ücret ve </a:t>
            </a:r>
            <a:r>
              <a:rPr lang="tr-TR" sz="2000" dirty="0" smtClean="0"/>
              <a:t>maliyetleri,</a:t>
            </a:r>
            <a:endParaRPr lang="tr-TR" sz="2000" dirty="0"/>
          </a:p>
          <a:p>
            <a:pPr lvl="0"/>
            <a:r>
              <a:rPr lang="tr-TR" sz="2000" b="1" dirty="0"/>
              <a:t>Leasing ve amortisman </a:t>
            </a:r>
            <a:r>
              <a:rPr lang="tr-TR" sz="2000" dirty="0" smtClean="0"/>
              <a:t>giderleri,</a:t>
            </a:r>
            <a:endParaRPr lang="tr-TR" sz="2000" dirty="0"/>
          </a:p>
          <a:p>
            <a:pPr lvl="0"/>
            <a:r>
              <a:rPr lang="tr-TR" sz="2000" dirty="0" smtClean="0"/>
              <a:t>Arazi </a:t>
            </a:r>
            <a:r>
              <a:rPr lang="tr-TR" sz="2000" dirty="0"/>
              <a:t>veya bina alımları, istimlâk bedelleri</a:t>
            </a:r>
          </a:p>
          <a:p>
            <a:pPr lvl="0"/>
            <a:r>
              <a:rPr lang="tr-TR" sz="2000" dirty="0"/>
              <a:t>İkinci el ekipman </a:t>
            </a:r>
            <a:r>
              <a:rPr lang="tr-TR" sz="2000" dirty="0" smtClean="0"/>
              <a:t>alımları,</a:t>
            </a:r>
            <a:endParaRPr lang="tr-TR" sz="2000" dirty="0"/>
          </a:p>
          <a:p>
            <a:pPr lvl="0"/>
            <a:r>
              <a:rPr lang="tr-TR" sz="2000" dirty="0"/>
              <a:t>Kur farkından doğan </a:t>
            </a:r>
            <a:r>
              <a:rPr lang="tr-TR" sz="2000" dirty="0" smtClean="0"/>
              <a:t>zararlar,</a:t>
            </a:r>
            <a:endParaRPr lang="tr-TR" sz="2000" dirty="0"/>
          </a:p>
          <a:p>
            <a:pPr lvl="0"/>
            <a:r>
              <a:rPr lang="tr-TR" sz="2000" b="1" dirty="0"/>
              <a:t>Proje başlangıcından önce </a:t>
            </a:r>
            <a:r>
              <a:rPr lang="tr-TR" sz="2000" dirty="0"/>
              <a:t>yapılan </a:t>
            </a:r>
            <a:r>
              <a:rPr lang="tr-TR" sz="2000" dirty="0" smtClean="0"/>
              <a:t>maliyetler,</a:t>
            </a:r>
            <a:endParaRPr lang="tr-TR" sz="2000" dirty="0"/>
          </a:p>
          <a:p>
            <a:pPr lvl="0"/>
            <a:r>
              <a:rPr lang="tr-TR" sz="2000" dirty="0"/>
              <a:t>Yararlanıcı ya da ortakları dışındakiler tarafından gerçekleştirilen </a:t>
            </a:r>
            <a:r>
              <a:rPr lang="tr-TR" sz="2000" dirty="0" smtClean="0"/>
              <a:t>maliyetler.</a:t>
            </a:r>
          </a:p>
          <a:p>
            <a:r>
              <a:rPr lang="tr-TR" sz="2000" b="1" dirty="0">
                <a:solidFill>
                  <a:srgbClr val="FF0000"/>
                </a:solidFill>
                <a:cs typeface="Times New Roman" pitchFamily="18" charset="0"/>
              </a:rPr>
              <a:t>NOT:</a:t>
            </a:r>
            <a:r>
              <a:rPr lang="tr-TR" sz="2000" b="1" i="1" dirty="0">
                <a:solidFill>
                  <a:srgbClr val="FF0000"/>
                </a:solidFill>
                <a:cs typeface="Times New Roman" pitchFamily="18" charset="0"/>
              </a:rPr>
              <a:t> Diğer uygun olmayan </a:t>
            </a:r>
            <a:r>
              <a:rPr lang="tr-TR" sz="2000" b="1" i="1" dirty="0" smtClean="0">
                <a:solidFill>
                  <a:srgbClr val="FF0000"/>
                </a:solidFill>
                <a:cs typeface="Times New Roman" pitchFamily="18" charset="0"/>
              </a:rPr>
              <a:t>maliyetler başvuru </a:t>
            </a:r>
            <a:r>
              <a:rPr lang="tr-TR" sz="2000" b="1" i="1" dirty="0">
                <a:solidFill>
                  <a:srgbClr val="FF0000"/>
                </a:solidFill>
                <a:cs typeface="Times New Roman" pitchFamily="18" charset="0"/>
              </a:rPr>
              <a:t>rehberinde sayılmıştır</a:t>
            </a:r>
            <a:r>
              <a:rPr lang="tr-TR" sz="2000" b="1" i="1" dirty="0" smtClean="0">
                <a:solidFill>
                  <a:srgbClr val="FF0000"/>
                </a:solidFill>
                <a:cs typeface="Times New Roman" pitchFamily="18" charset="0"/>
              </a:rPr>
              <a:t>.</a:t>
            </a:r>
            <a:endParaRPr lang="tr-TR" sz="2000" b="1" i="1" dirty="0">
              <a:solidFill>
                <a:srgbClr val="FF0000"/>
              </a:solidFill>
              <a:cs typeface="Times New Roman" pitchFamily="18" charset="0"/>
            </a:endParaRPr>
          </a:p>
        </p:txBody>
      </p:sp>
    </p:spTree>
    <p:extLst>
      <p:ext uri="{BB962C8B-B14F-4D97-AF65-F5344CB8AC3E}">
        <p14:creationId xmlns:p14="http://schemas.microsoft.com/office/powerpoint/2010/main" val="20726955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3" name="Dikdörtgen 2"/>
          <p:cNvSpPr/>
          <p:nvPr/>
        </p:nvSpPr>
        <p:spPr>
          <a:xfrm>
            <a:off x="323528" y="908720"/>
            <a:ext cx="8712968" cy="5309146"/>
          </a:xfrm>
          <a:prstGeom prst="rect">
            <a:avLst/>
          </a:prstGeom>
          <a:noFill/>
        </p:spPr>
        <p:txBody>
          <a:bodyPr wrap="square">
            <a:spAutoFit/>
          </a:bodyPr>
          <a:lstStyle/>
          <a:p>
            <a:pPr algn="ctr">
              <a:spcAft>
                <a:spcPts val="600"/>
              </a:spcAft>
            </a:pPr>
            <a:r>
              <a:rPr lang="tr-TR" sz="2100" b="1" dirty="0"/>
              <a:t>ÖNEMLİ !!!</a:t>
            </a:r>
            <a:endParaRPr lang="tr-TR" sz="2100" dirty="0"/>
          </a:p>
          <a:p>
            <a:pPr algn="just">
              <a:spcAft>
                <a:spcPts val="600"/>
              </a:spcAft>
            </a:pPr>
            <a:r>
              <a:rPr lang="tr-TR" sz="2200" b="1" dirty="0"/>
              <a:t>Değerlendirme tablosu dikkate alındığında aşağıdaki özellikleri taşıyan başvurular diğer başvurulara göre daha yüksek puan alacaktır.</a:t>
            </a:r>
          </a:p>
          <a:p>
            <a:pPr marL="742950" lvl="1" indent="-285750" algn="just">
              <a:spcAft>
                <a:spcPts val="600"/>
              </a:spcAft>
              <a:buFont typeface="Wingdings" pitchFamily="2" charset="2"/>
              <a:buChar char="ü"/>
            </a:pPr>
            <a:r>
              <a:rPr lang="tr-TR" sz="2000" dirty="0"/>
              <a:t>Programın </a:t>
            </a:r>
            <a:r>
              <a:rPr lang="tr-TR" sz="2000" b="1" dirty="0"/>
              <a:t>hedef sektörlerine </a:t>
            </a:r>
            <a:r>
              <a:rPr lang="tr-TR" sz="2000" dirty="0"/>
              <a:t>yönelik olan </a:t>
            </a:r>
          </a:p>
          <a:p>
            <a:pPr marL="742950" lvl="1" indent="-285750" algn="just">
              <a:spcAft>
                <a:spcPts val="600"/>
              </a:spcAft>
              <a:buFont typeface="Wingdings" pitchFamily="2" charset="2"/>
              <a:buChar char="ü"/>
            </a:pPr>
            <a:r>
              <a:rPr lang="tr-TR" sz="2100" dirty="0" smtClean="0"/>
              <a:t>İşletmelerin </a:t>
            </a:r>
            <a:r>
              <a:rPr lang="tr-TR" sz="2100" b="1" dirty="0"/>
              <a:t>teknolojik altyapılarının iyileştirilmesine </a:t>
            </a:r>
            <a:r>
              <a:rPr lang="tr-TR" sz="2100" dirty="0"/>
              <a:t>yönelik olan</a:t>
            </a:r>
          </a:p>
          <a:p>
            <a:pPr marL="742950" lvl="1" indent="-285750" algn="just">
              <a:spcAft>
                <a:spcPts val="600"/>
              </a:spcAft>
              <a:buFont typeface="Wingdings" pitchFamily="2" charset="2"/>
              <a:buChar char="ü"/>
            </a:pPr>
            <a:r>
              <a:rPr lang="tr-TR" sz="2100" dirty="0" smtClean="0"/>
              <a:t>Firma </a:t>
            </a:r>
            <a:r>
              <a:rPr lang="tr-TR" sz="2100" dirty="0"/>
              <a:t>için yenilikçi olmasının yanında </a:t>
            </a:r>
            <a:r>
              <a:rPr lang="tr-TR" sz="2100" b="1" dirty="0"/>
              <a:t>Bölge veya sektör için yenilikçi </a:t>
            </a:r>
            <a:r>
              <a:rPr lang="tr-TR" sz="2100" dirty="0"/>
              <a:t>nitelik taşıyan</a:t>
            </a:r>
          </a:p>
          <a:p>
            <a:pPr marL="742950" lvl="1" indent="-285750" algn="just">
              <a:spcAft>
                <a:spcPts val="600"/>
              </a:spcAft>
              <a:buFont typeface="Wingdings" pitchFamily="2" charset="2"/>
              <a:buChar char="ü"/>
            </a:pPr>
            <a:r>
              <a:rPr lang="tr-TR" sz="2100" b="1" dirty="0"/>
              <a:t>Model oluşturacak bir temiz üretim uygulaması </a:t>
            </a:r>
            <a:r>
              <a:rPr lang="tr-TR" sz="2100" dirty="0"/>
              <a:t>niteliği taşıyan</a:t>
            </a:r>
          </a:p>
          <a:p>
            <a:pPr marL="742950" lvl="1" indent="-285750" algn="just">
              <a:spcAft>
                <a:spcPts val="600"/>
              </a:spcAft>
              <a:buFont typeface="Wingdings" pitchFamily="2" charset="2"/>
              <a:buChar char="ü"/>
            </a:pPr>
            <a:r>
              <a:rPr lang="tr-TR" sz="2100" b="1" dirty="0"/>
              <a:t>Kaynak verimliliği </a:t>
            </a:r>
            <a:r>
              <a:rPr lang="tr-TR" sz="2100" dirty="0"/>
              <a:t>sağlayan</a:t>
            </a:r>
          </a:p>
          <a:p>
            <a:pPr marL="742950" lvl="1" indent="-285750" algn="just">
              <a:spcAft>
                <a:spcPts val="600"/>
              </a:spcAft>
              <a:buFont typeface="Wingdings" pitchFamily="2" charset="2"/>
              <a:buChar char="ü"/>
            </a:pPr>
            <a:r>
              <a:rPr lang="tr-TR" sz="2100" b="1" dirty="0" smtClean="0"/>
              <a:t>İthalat </a:t>
            </a:r>
            <a:r>
              <a:rPr lang="tr-TR" sz="2100" b="1" dirty="0"/>
              <a:t>bağımlılığının azaltılmasına </a:t>
            </a:r>
            <a:r>
              <a:rPr lang="tr-TR" sz="2100" dirty="0"/>
              <a:t>yada </a:t>
            </a:r>
            <a:r>
              <a:rPr lang="tr-TR" sz="2100" b="1" dirty="0"/>
              <a:t>ihracatın artırılmasına </a:t>
            </a:r>
            <a:r>
              <a:rPr lang="tr-TR" sz="2100" dirty="0"/>
              <a:t>yönelik </a:t>
            </a:r>
            <a:r>
              <a:rPr lang="tr-TR" sz="2100" dirty="0" smtClean="0"/>
              <a:t>olan</a:t>
            </a:r>
          </a:p>
          <a:p>
            <a:pPr marL="742950" lvl="1" indent="-285750" algn="just">
              <a:spcAft>
                <a:spcPts val="600"/>
              </a:spcAft>
              <a:buFont typeface="Wingdings" pitchFamily="2" charset="2"/>
              <a:buChar char="ü"/>
            </a:pPr>
            <a:r>
              <a:rPr lang="tr-TR" sz="2000" b="1" dirty="0"/>
              <a:t>Kayıtlı istihdam </a:t>
            </a:r>
            <a:r>
              <a:rPr lang="tr-TR" sz="2000" dirty="0"/>
              <a:t>artışı hedefleyen</a:t>
            </a:r>
          </a:p>
          <a:p>
            <a:pPr marL="742950" lvl="1" indent="-285750" algn="just">
              <a:spcAft>
                <a:spcPts val="600"/>
              </a:spcAft>
              <a:buFont typeface="Wingdings" pitchFamily="2" charset="2"/>
              <a:buChar char="ü"/>
            </a:pPr>
            <a:r>
              <a:rPr lang="en-GB" sz="2100" dirty="0" err="1" smtClean="0"/>
              <a:t>Daha</a:t>
            </a:r>
            <a:r>
              <a:rPr lang="en-GB" sz="2100" dirty="0" smtClean="0"/>
              <a:t> </a:t>
            </a:r>
            <a:r>
              <a:rPr lang="en-GB" sz="2100" dirty="0" err="1"/>
              <a:t>önce</a:t>
            </a:r>
            <a:r>
              <a:rPr lang="en-GB" sz="2100" dirty="0"/>
              <a:t> </a:t>
            </a:r>
            <a:r>
              <a:rPr lang="en-GB" sz="2100" dirty="0" err="1"/>
              <a:t>DOĞAKA’dan</a:t>
            </a:r>
            <a:r>
              <a:rPr lang="en-GB" sz="2100" dirty="0"/>
              <a:t> </a:t>
            </a:r>
            <a:r>
              <a:rPr lang="en-GB" sz="2100" b="1" dirty="0" err="1"/>
              <a:t>destek</a:t>
            </a:r>
            <a:r>
              <a:rPr lang="en-GB" sz="2100" b="1" dirty="0"/>
              <a:t> </a:t>
            </a:r>
            <a:r>
              <a:rPr lang="en-GB" sz="2100" b="1" dirty="0" err="1"/>
              <a:t>almayan</a:t>
            </a:r>
            <a:r>
              <a:rPr lang="en-GB" sz="2100" b="1" dirty="0"/>
              <a:t> </a:t>
            </a:r>
            <a:r>
              <a:rPr lang="en-GB" sz="2100" b="1" dirty="0" err="1"/>
              <a:t>başvuru</a:t>
            </a:r>
            <a:r>
              <a:rPr lang="en-GB" sz="2100" b="1" dirty="0"/>
              <a:t> </a:t>
            </a:r>
            <a:r>
              <a:rPr lang="en-GB" sz="2100" b="1" dirty="0" err="1"/>
              <a:t>sahiplerine</a:t>
            </a:r>
            <a:r>
              <a:rPr lang="en-GB" sz="2100" b="1" dirty="0"/>
              <a:t> </a:t>
            </a:r>
            <a:r>
              <a:rPr lang="en-GB" sz="2100" dirty="0"/>
              <a:t>ait </a:t>
            </a:r>
            <a:r>
              <a:rPr lang="tr-TR" sz="2100" dirty="0" smtClean="0"/>
              <a:t>başvurular</a:t>
            </a:r>
            <a:endParaRPr lang="tr-TR" sz="2100" dirty="0"/>
          </a:p>
        </p:txBody>
      </p:sp>
    </p:spTree>
    <p:extLst>
      <p:ext uri="{BB962C8B-B14F-4D97-AF65-F5344CB8AC3E}">
        <p14:creationId xmlns:p14="http://schemas.microsoft.com/office/powerpoint/2010/main" val="1654562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574675" y="52735"/>
            <a:ext cx="8001000" cy="639961"/>
          </a:xfrm>
        </p:spPr>
        <p:txBody>
          <a:bodyPr/>
          <a:lstStyle/>
          <a:p>
            <a:pPr algn="ctr"/>
            <a:r>
              <a:rPr lang="tr-TR" b="1" dirty="0" smtClean="0">
                <a:solidFill>
                  <a:schemeClr val="bg1"/>
                </a:solidFill>
              </a:rPr>
              <a:t>2018 YILI MDP TAKVİMİ</a:t>
            </a:r>
            <a:endParaRPr lang="tr-TR" b="1" dirty="0">
              <a:solidFill>
                <a:schemeClr val="bg1"/>
              </a:solidFill>
            </a:endParaRPr>
          </a:p>
        </p:txBody>
      </p:sp>
      <p:graphicFrame>
        <p:nvGraphicFramePr>
          <p:cNvPr id="6" name="Tablo 5"/>
          <p:cNvGraphicFramePr>
            <a:graphicFrameLocks noGrp="1"/>
          </p:cNvGraphicFramePr>
          <p:nvPr>
            <p:extLst>
              <p:ext uri="{D42A27DB-BD31-4B8C-83A1-F6EECF244321}">
                <p14:modId xmlns:p14="http://schemas.microsoft.com/office/powerpoint/2010/main" val="3395313830"/>
              </p:ext>
            </p:extLst>
          </p:nvPr>
        </p:nvGraphicFramePr>
        <p:xfrm>
          <a:off x="467544" y="1009240"/>
          <a:ext cx="8136904" cy="4868032"/>
        </p:xfrm>
        <a:graphic>
          <a:graphicData uri="http://schemas.openxmlformats.org/drawingml/2006/table">
            <a:tbl>
              <a:tblPr firstRow="1" bandRow="1">
                <a:tableStyleId>{5C22544A-7EE6-4342-B048-85BDC9FD1C3A}</a:tableStyleId>
              </a:tblPr>
              <a:tblGrid>
                <a:gridCol w="4678720"/>
                <a:gridCol w="3458184"/>
              </a:tblGrid>
              <a:tr h="505634">
                <a:tc>
                  <a:txBody>
                    <a:bodyPr/>
                    <a:lstStyle/>
                    <a:p>
                      <a:r>
                        <a:rPr lang="tr-TR" sz="2400" dirty="0" smtClean="0"/>
                        <a:t>Faaliyet</a:t>
                      </a:r>
                      <a:endParaRPr lang="tr-TR" sz="2400" dirty="0"/>
                    </a:p>
                  </a:txBody>
                  <a:tcPr/>
                </a:tc>
                <a:tc>
                  <a:txBody>
                    <a:bodyPr/>
                    <a:lstStyle/>
                    <a:p>
                      <a:r>
                        <a:rPr lang="tr-TR" sz="2400" dirty="0" smtClean="0"/>
                        <a:t>Tarih</a:t>
                      </a:r>
                      <a:endParaRPr lang="tr-TR" sz="2400" dirty="0"/>
                    </a:p>
                  </a:txBody>
                  <a:tcPr/>
                </a:tc>
              </a:tr>
              <a:tr h="505634">
                <a:tc>
                  <a:txBody>
                    <a:bodyPr/>
                    <a:lstStyle/>
                    <a:p>
                      <a:r>
                        <a:rPr lang="tr-TR" sz="2400" dirty="0" smtClean="0"/>
                        <a:t>Programın</a:t>
                      </a:r>
                      <a:r>
                        <a:rPr lang="tr-TR" sz="2400" baseline="0" dirty="0" smtClean="0"/>
                        <a:t> İlan Tarihi</a:t>
                      </a:r>
                      <a:endParaRPr lang="tr-TR" sz="2400" dirty="0"/>
                    </a:p>
                  </a:txBody>
                  <a:tcPr/>
                </a:tc>
                <a:tc>
                  <a:txBody>
                    <a:bodyPr/>
                    <a:lstStyle/>
                    <a:p>
                      <a:r>
                        <a:rPr lang="tr-TR" sz="2400" dirty="0" smtClean="0"/>
                        <a:t>15 Ocak 2018</a:t>
                      </a:r>
                      <a:endParaRPr lang="tr-TR" sz="2400" dirty="0"/>
                    </a:p>
                  </a:txBody>
                  <a:tcPr/>
                </a:tc>
              </a:tr>
              <a:tr h="505634">
                <a:tc>
                  <a:txBody>
                    <a:bodyPr/>
                    <a:lstStyle/>
                    <a:p>
                      <a:r>
                        <a:rPr lang="tr-TR" sz="2400" dirty="0" smtClean="0"/>
                        <a:t>Açılış Toplantıları</a:t>
                      </a:r>
                      <a:endParaRPr lang="tr-TR" sz="2400" dirty="0"/>
                    </a:p>
                  </a:txBody>
                  <a:tcPr/>
                </a:tc>
                <a:tc>
                  <a:txBody>
                    <a:bodyPr/>
                    <a:lstStyle/>
                    <a:p>
                      <a:r>
                        <a:rPr lang="tr-TR" sz="2400" dirty="0" smtClean="0"/>
                        <a:t>15 –</a:t>
                      </a:r>
                      <a:r>
                        <a:rPr lang="tr-TR" sz="2400" baseline="0" dirty="0" smtClean="0"/>
                        <a:t> </a:t>
                      </a:r>
                      <a:r>
                        <a:rPr lang="tr-TR" sz="2400" dirty="0" smtClean="0"/>
                        <a:t>19 Ocak 2018</a:t>
                      </a:r>
                      <a:endParaRPr lang="tr-TR" sz="2400" dirty="0"/>
                    </a:p>
                  </a:txBody>
                  <a:tcPr/>
                </a:tc>
              </a:tr>
              <a:tr h="505634">
                <a:tc>
                  <a:txBody>
                    <a:bodyPr/>
                    <a:lstStyle/>
                    <a:p>
                      <a:r>
                        <a:rPr lang="tr-TR" sz="2400" b="1" dirty="0" smtClean="0"/>
                        <a:t>Bilgilendirme Toplantıları</a:t>
                      </a:r>
                      <a:endParaRPr lang="tr-TR" sz="2400" b="1" dirty="0"/>
                    </a:p>
                  </a:txBody>
                  <a:tcPr/>
                </a:tc>
                <a:tc>
                  <a:txBody>
                    <a:bodyPr/>
                    <a:lstStyle/>
                    <a:p>
                      <a:r>
                        <a:rPr lang="tr-TR" sz="2400" b="1" dirty="0" smtClean="0"/>
                        <a:t>22 Ocak –</a:t>
                      </a:r>
                      <a:r>
                        <a:rPr lang="tr-TR" sz="2400" b="1" baseline="0" dirty="0" smtClean="0"/>
                        <a:t> </a:t>
                      </a:r>
                      <a:r>
                        <a:rPr lang="tr-TR" sz="2400" b="1" dirty="0" smtClean="0"/>
                        <a:t>2 Şubat 2018</a:t>
                      </a:r>
                      <a:endParaRPr lang="tr-TR" sz="2400" b="1" dirty="0"/>
                    </a:p>
                  </a:txBody>
                  <a:tcPr/>
                </a:tc>
              </a:tr>
              <a:tr h="505634">
                <a:tc>
                  <a:txBody>
                    <a:bodyPr/>
                    <a:lstStyle/>
                    <a:p>
                      <a:r>
                        <a:rPr lang="tr-TR" sz="2400" dirty="0" smtClean="0"/>
                        <a:t>Başvuru Hazırlama Eğitimleri (KAYS)</a:t>
                      </a:r>
                    </a:p>
                    <a:p>
                      <a:pPr marL="0" marR="0" indent="0" algn="l" defTabSz="914400" rtl="0" eaLnBrk="1" fontAlgn="auto" latinLnBrk="0" hangingPunct="1">
                        <a:lnSpc>
                          <a:spcPct val="100000"/>
                        </a:lnSpc>
                        <a:spcBef>
                          <a:spcPts val="0"/>
                        </a:spcBef>
                        <a:spcAft>
                          <a:spcPts val="0"/>
                        </a:spcAft>
                        <a:buClrTx/>
                        <a:buSzTx/>
                        <a:buFontTx/>
                        <a:buNone/>
                        <a:tabLst/>
                        <a:defRPr/>
                      </a:pPr>
                      <a:r>
                        <a:rPr lang="tr-TR" sz="2400" dirty="0" smtClean="0"/>
                        <a:t>(İl Merkezleri 1’er gün)</a:t>
                      </a:r>
                    </a:p>
                  </a:txBody>
                  <a:tcPr/>
                </a:tc>
                <a:tc>
                  <a:txBody>
                    <a:bodyPr/>
                    <a:lstStyle/>
                    <a:p>
                      <a:r>
                        <a:rPr lang="tr-TR" sz="2400" dirty="0" smtClean="0"/>
                        <a:t>26 Şubat – 2 Mart 2018</a:t>
                      </a:r>
                      <a:endParaRPr lang="tr-TR" sz="2400" dirty="0"/>
                    </a:p>
                  </a:txBody>
                  <a:tcPr/>
                </a:tc>
              </a:tr>
              <a:tr h="505634">
                <a:tc>
                  <a:txBody>
                    <a:bodyPr/>
                    <a:lstStyle/>
                    <a:p>
                      <a:r>
                        <a:rPr lang="tr-TR" sz="2400" dirty="0" smtClean="0"/>
                        <a:t>Teknik Yardım Masası</a:t>
                      </a:r>
                      <a:endParaRPr lang="tr-TR" sz="2400" dirty="0"/>
                    </a:p>
                  </a:txBody>
                  <a:tcPr/>
                </a:tc>
                <a:tc>
                  <a:txBody>
                    <a:bodyPr/>
                    <a:lstStyle/>
                    <a:p>
                      <a:r>
                        <a:rPr lang="tr-TR" sz="2400" dirty="0" smtClean="0"/>
                        <a:t>12</a:t>
                      </a:r>
                      <a:r>
                        <a:rPr lang="tr-TR" sz="2400" baseline="0" dirty="0" smtClean="0"/>
                        <a:t> – 16 Mart 2018</a:t>
                      </a:r>
                    </a:p>
                  </a:txBody>
                  <a:tcPr/>
                </a:tc>
              </a:tr>
              <a:tr h="5056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2400" dirty="0" smtClean="0"/>
                        <a:t>Başvuru Kabul Dönemi</a:t>
                      </a:r>
                      <a:endParaRPr lang="tr-TR" sz="2400" dirty="0"/>
                    </a:p>
                  </a:txBody>
                  <a:tcPr/>
                </a:tc>
                <a:tc>
                  <a:txBody>
                    <a:bodyPr/>
                    <a:lstStyle/>
                    <a:p>
                      <a:pPr algn="l"/>
                      <a:r>
                        <a:rPr lang="tr-TR" sz="2400" dirty="0" smtClean="0"/>
                        <a:t>25 Ocak</a:t>
                      </a:r>
                      <a:r>
                        <a:rPr lang="tr-TR" sz="2400" baseline="0" dirty="0" smtClean="0"/>
                        <a:t> </a:t>
                      </a:r>
                      <a:r>
                        <a:rPr lang="tr-TR" sz="2400" dirty="0" smtClean="0"/>
                        <a:t>– 6 Nisan 2018</a:t>
                      </a:r>
                      <a:endParaRPr lang="tr-TR" sz="2400" dirty="0"/>
                    </a:p>
                  </a:txBody>
                  <a:tcPr/>
                </a:tc>
              </a:tr>
              <a:tr h="505634">
                <a:tc>
                  <a:txBody>
                    <a:bodyPr/>
                    <a:lstStyle/>
                    <a:p>
                      <a:r>
                        <a:rPr lang="tr-TR" sz="2400" b="1" dirty="0" smtClean="0"/>
                        <a:t>Son Başvuru Tarihi</a:t>
                      </a:r>
                      <a:endParaRPr lang="tr-TR" sz="2400" b="1" dirty="0"/>
                    </a:p>
                  </a:txBody>
                  <a:tcPr/>
                </a:tc>
                <a:tc>
                  <a:txBody>
                    <a:bodyPr/>
                    <a:lstStyle/>
                    <a:p>
                      <a:r>
                        <a:rPr lang="tr-TR" sz="2400" b="1" dirty="0" smtClean="0"/>
                        <a:t>6 Nisan 2018 saat 23.59</a:t>
                      </a:r>
                      <a:endParaRPr lang="tr-TR" sz="2400" b="1" dirty="0"/>
                    </a:p>
                  </a:txBody>
                  <a:tcPr/>
                </a:tc>
              </a:tr>
              <a:tr h="505634">
                <a:tc>
                  <a:txBody>
                    <a:bodyPr/>
                    <a:lstStyle/>
                    <a:p>
                      <a:r>
                        <a:rPr lang="tr-TR" sz="2400" dirty="0" smtClean="0"/>
                        <a:t>Sonuç İlan Tarihi</a:t>
                      </a:r>
                      <a:endParaRPr lang="tr-TR" sz="2400" dirty="0"/>
                    </a:p>
                  </a:txBody>
                  <a:tcPr/>
                </a:tc>
                <a:tc>
                  <a:txBody>
                    <a:bodyPr/>
                    <a:lstStyle/>
                    <a:p>
                      <a:r>
                        <a:rPr lang="tr-TR" sz="2400" dirty="0" smtClean="0"/>
                        <a:t>Ağustos 2018</a:t>
                      </a:r>
                      <a:endParaRPr lang="tr-TR" sz="2400" dirty="0"/>
                    </a:p>
                  </a:txBody>
                  <a:tcPr/>
                </a:tc>
              </a:tr>
            </a:tbl>
          </a:graphicData>
        </a:graphic>
      </p:graphicFrame>
    </p:spTree>
    <p:extLst>
      <p:ext uri="{BB962C8B-B14F-4D97-AF65-F5344CB8AC3E}">
        <p14:creationId xmlns:p14="http://schemas.microsoft.com/office/powerpoint/2010/main" val="2968633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tugce.altun@dogaka.gov.tr\Downloads\Kays-logo.png"/>
          <p:cNvPicPr>
            <a:picLocks noChangeAspect="1" noChangeArrowheads="1"/>
          </p:cNvPicPr>
          <p:nvPr/>
        </p:nvPicPr>
        <p:blipFill>
          <a:blip r:embed="rId2"/>
          <a:srcRect/>
          <a:stretch>
            <a:fillRect/>
          </a:stretch>
        </p:blipFill>
        <p:spPr bwMode="auto">
          <a:xfrm>
            <a:off x="755576" y="1628800"/>
            <a:ext cx="8033546" cy="2286016"/>
          </a:xfrm>
          <a:prstGeom prst="rect">
            <a:avLst/>
          </a:prstGeom>
          <a:noFill/>
        </p:spPr>
      </p:pic>
      <p:sp>
        <p:nvSpPr>
          <p:cNvPr id="6" name="Yuvarlatılmış Dikdörtgen 5"/>
          <p:cNvSpPr/>
          <p:nvPr/>
        </p:nvSpPr>
        <p:spPr>
          <a:xfrm>
            <a:off x="899592" y="4509120"/>
            <a:ext cx="7889530" cy="914400"/>
          </a:xfrm>
          <a:prstGeom prst="roundRect">
            <a:avLst/>
          </a:prstGeom>
          <a:solidFill>
            <a:schemeClr val="accent1">
              <a:lumMod val="60000"/>
              <a:lumOff val="40000"/>
            </a:schemeClr>
          </a:solidFill>
          <a:ln w="25400" cap="flat" cmpd="sng" algn="ctr">
            <a:solidFill>
              <a:schemeClr val="bg1"/>
            </a:solidFill>
            <a:prstDash val="solid"/>
          </a:ln>
          <a:effectLst/>
        </p:spPr>
        <p:txBody>
          <a:bodyPr rtlCol="0" anchor="ctr"/>
          <a:lstStyle>
            <a:defPPr>
              <a:defRPr lang="tr-T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tr-TR" sz="2800" b="1" i="0" u="none" strike="noStrike" kern="1200" cap="none" spc="0" normalizeH="0" baseline="0" noProof="0" dirty="0" smtClean="0">
                <a:ln>
                  <a:noFill/>
                </a:ln>
                <a:solidFill>
                  <a:schemeClr val="tx1"/>
                </a:solidFill>
                <a:effectLst/>
                <a:uLnTx/>
                <a:uFillTx/>
                <a:latin typeface="+mj-lt"/>
                <a:ea typeface="+mn-ea"/>
                <a:cs typeface="Times New Roman" pitchFamily="18" charset="0"/>
              </a:rPr>
              <a:t>Başvurular</a:t>
            </a:r>
            <a:r>
              <a:rPr kumimoji="0" lang="tr-TR" sz="2800" b="1" i="0" u="none" strike="noStrike" kern="1200" cap="none" spc="0" normalizeH="0" noProof="0" dirty="0" smtClean="0">
                <a:ln>
                  <a:noFill/>
                </a:ln>
                <a:solidFill>
                  <a:schemeClr val="tx1"/>
                </a:solidFill>
                <a:effectLst/>
                <a:uLnTx/>
                <a:uFillTx/>
                <a:latin typeface="+mj-lt"/>
                <a:ea typeface="+mn-ea"/>
                <a:cs typeface="Times New Roman" pitchFamily="18" charset="0"/>
              </a:rPr>
              <a:t> </a:t>
            </a:r>
            <a:r>
              <a:rPr kumimoji="0" lang="tr-TR" sz="2800" b="1" i="0" u="none" strike="noStrike" kern="1200" cap="none" spc="0" normalizeH="0" baseline="0" noProof="0" dirty="0" smtClean="0">
                <a:ln>
                  <a:noFill/>
                </a:ln>
                <a:solidFill>
                  <a:schemeClr val="tx1"/>
                </a:solidFill>
                <a:effectLst/>
                <a:uLnTx/>
                <a:uFillTx/>
                <a:latin typeface="+mj-lt"/>
                <a:ea typeface="+mn-ea"/>
                <a:cs typeface="Times New Roman" pitchFamily="18" charset="0"/>
              </a:rPr>
              <a:t>KAYS üzerinden kabul edilmektedir. </a:t>
            </a:r>
            <a:endParaRPr kumimoji="0" lang="tr-TR" sz="2800" b="0" i="0" u="none" strike="noStrike" kern="1200" cap="none" spc="0" normalizeH="0" baseline="0" noProof="0" dirty="0">
              <a:ln>
                <a:noFill/>
              </a:ln>
              <a:solidFill>
                <a:schemeClr val="tx1"/>
              </a:solidFill>
              <a:effectLst/>
              <a:uLnTx/>
              <a:uFillTx/>
              <a:latin typeface="+mj-lt"/>
              <a:ea typeface="+mn-ea"/>
              <a:cs typeface="Times New Roman" pitchFamily="18" charset="0"/>
            </a:endParaRPr>
          </a:p>
        </p:txBody>
      </p:sp>
      <p:sp>
        <p:nvSpPr>
          <p:cNvPr id="8"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2018 YILI MALİ DESTEK PROGRAMLARI</a:t>
            </a:r>
            <a:endParaRPr lang="tr-TR" sz="2400" b="1" dirty="0">
              <a:solidFill>
                <a:schemeClr val="bg1"/>
              </a:solidFill>
            </a:endParaRPr>
          </a:p>
        </p:txBody>
      </p:sp>
    </p:spTree>
    <p:extLst>
      <p:ext uri="{BB962C8B-B14F-4D97-AF65-F5344CB8AC3E}">
        <p14:creationId xmlns:p14="http://schemas.microsoft.com/office/powerpoint/2010/main" val="34847137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395536" y="833799"/>
            <a:ext cx="8568952" cy="5324535"/>
          </a:xfrm>
          <a:prstGeom prst="rect">
            <a:avLst/>
          </a:prstGeom>
        </p:spPr>
        <p:txBody>
          <a:bodyPr wrap="square">
            <a:spAutoFit/>
          </a:bodyPr>
          <a:lstStyle/>
          <a:p>
            <a:pPr marL="285750" indent="-285750" algn="just">
              <a:spcAft>
                <a:spcPts val="1200"/>
              </a:spcAft>
              <a:buFont typeface="Wingdings" pitchFamily="2" charset="2"/>
              <a:buChar char="ü"/>
            </a:pPr>
            <a:endParaRPr lang="tr-TR" sz="2000" dirty="0" smtClean="0"/>
          </a:p>
          <a:p>
            <a:pPr marL="285750" indent="-285750" algn="just">
              <a:spcAft>
                <a:spcPts val="1200"/>
              </a:spcAft>
              <a:buFont typeface="Wingdings" pitchFamily="2" charset="2"/>
              <a:buChar char="ü"/>
            </a:pPr>
            <a:r>
              <a:rPr lang="tr-TR" sz="2000" dirty="0" smtClean="0"/>
              <a:t>Proje </a:t>
            </a:r>
            <a:r>
              <a:rPr lang="tr-TR" sz="2000" dirty="0"/>
              <a:t>başvuruları KAYS Programı </a:t>
            </a:r>
            <a:r>
              <a:rPr lang="tr-TR" sz="2000" u="sng" dirty="0"/>
              <a:t>(http://portal.kays.kalkinma.gov.tr)</a:t>
            </a:r>
            <a:r>
              <a:rPr lang="tr-TR" sz="2000" dirty="0"/>
              <a:t> üzerinden alınacaktır. Bu nedenle başvuru sahiplerinin internet üzerinden sisteme kayıt olmaları ve projelerini </a:t>
            </a:r>
            <a:r>
              <a:rPr lang="tr-TR" sz="2000" b="1" dirty="0"/>
              <a:t>KAYS üzerinden </a:t>
            </a:r>
            <a:r>
              <a:rPr lang="tr-TR" sz="2000" dirty="0"/>
              <a:t>hazırlamaları </a:t>
            </a:r>
            <a:r>
              <a:rPr lang="tr-TR" sz="2000" dirty="0" smtClean="0"/>
              <a:t>gerekmektedir.</a:t>
            </a:r>
          </a:p>
          <a:p>
            <a:pPr marL="285750" indent="-285750" algn="just">
              <a:spcAft>
                <a:spcPts val="1200"/>
              </a:spcAft>
              <a:buFont typeface="Wingdings" pitchFamily="2" charset="2"/>
              <a:buChar char="ü"/>
            </a:pPr>
            <a:r>
              <a:rPr lang="tr-TR" sz="2000" dirty="0" smtClean="0"/>
              <a:t>Başvuruların </a:t>
            </a:r>
            <a:r>
              <a:rPr lang="tr-TR" sz="2000" dirty="0"/>
              <a:t>proje teklif çağrısı ilanında belirtilen son başvuru tarih ve saatine kadar sistem üzerinden tamamlanması başvurunun tamamlandığı anlamına gelmemektedir. Her başvuru KAYS üzerinden üretilen </a:t>
            </a:r>
            <a:r>
              <a:rPr lang="tr-TR" sz="2000" b="1" dirty="0"/>
              <a:t>taahhütnamenin imzalanması ile tamamlanır</a:t>
            </a:r>
            <a:r>
              <a:rPr lang="tr-TR" sz="2000" b="1" dirty="0" smtClean="0"/>
              <a:t>.</a:t>
            </a:r>
          </a:p>
          <a:p>
            <a:pPr marL="285750" lvl="0" indent="-285750" algn="just">
              <a:spcAft>
                <a:spcPts val="1200"/>
              </a:spcAft>
              <a:buFont typeface="Wingdings" pitchFamily="2" charset="2"/>
              <a:buChar char="ü"/>
            </a:pPr>
            <a:r>
              <a:rPr lang="tr-TR" sz="2000" dirty="0" smtClean="0"/>
              <a:t>Taahhütnamenin </a:t>
            </a:r>
            <a:r>
              <a:rPr lang="tr-TR" sz="2000" dirty="0"/>
              <a:t>e-imza ile imzalanması esastır. Taahhütnamenin e-imza ile imzalanması son başvuru tarihinden itibaren </a:t>
            </a:r>
            <a:r>
              <a:rPr lang="tr-TR" sz="2000" b="1" dirty="0"/>
              <a:t>en geç 5 iş günü</a:t>
            </a:r>
            <a:r>
              <a:rPr lang="tr-TR" sz="2000" dirty="0"/>
              <a:t> içerisinde tamamlanır. Taahhütnamenin e-imza ile imzalanmadığı hallerde, taahhütname başvuru sahibi tarafından ıslak imzalı olarak elden veya posta yolu ile son başvuru tarihinden itibaren </a:t>
            </a:r>
            <a:r>
              <a:rPr lang="tr-TR" sz="2000" b="1" dirty="0"/>
              <a:t>en geç 5 iş günü</a:t>
            </a:r>
            <a:r>
              <a:rPr lang="tr-TR" sz="2000" dirty="0"/>
              <a:t> içerisinde aşağıdaki adrese teslim edilir.</a:t>
            </a:r>
          </a:p>
          <a:p>
            <a:pPr lvl="0"/>
            <a:endParaRPr lang="tr-TR" sz="2000" dirty="0"/>
          </a:p>
        </p:txBody>
      </p:sp>
      <p:sp>
        <p:nvSpPr>
          <p:cNvPr id="6"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2018 YILI MALİ DESTEK PROGRAMLARI</a:t>
            </a:r>
            <a:endParaRPr lang="tr-TR" sz="2400" b="1" dirty="0">
              <a:solidFill>
                <a:schemeClr val="bg1"/>
              </a:solidFill>
            </a:endParaRPr>
          </a:p>
        </p:txBody>
      </p:sp>
    </p:spTree>
    <p:extLst>
      <p:ext uri="{BB962C8B-B14F-4D97-AF65-F5344CB8AC3E}">
        <p14:creationId xmlns:p14="http://schemas.microsoft.com/office/powerpoint/2010/main" val="39681739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kdörtgen 1"/>
          <p:cNvSpPr/>
          <p:nvPr/>
        </p:nvSpPr>
        <p:spPr>
          <a:xfrm>
            <a:off x="395536" y="1012666"/>
            <a:ext cx="8568952" cy="400110"/>
          </a:xfrm>
          <a:prstGeom prst="rect">
            <a:avLst/>
          </a:prstGeom>
        </p:spPr>
        <p:txBody>
          <a:bodyPr wrap="square">
            <a:spAutoFit/>
          </a:bodyPr>
          <a:lstStyle/>
          <a:p>
            <a:pPr lvl="0" algn="ctr"/>
            <a:r>
              <a:rPr lang="tr-TR" sz="2000" b="1" dirty="0" smtClean="0"/>
              <a:t>TAAHHÜTNAME ELDEN TESLİM ADRESLERİ</a:t>
            </a:r>
            <a:endParaRPr lang="tr-TR" sz="2000" dirty="0"/>
          </a:p>
        </p:txBody>
      </p:sp>
      <p:sp>
        <p:nvSpPr>
          <p:cNvPr id="6"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2018 YILI MALİ DESTEK PROGRAMLARI</a:t>
            </a:r>
            <a:endParaRPr lang="tr-TR" sz="2400" b="1" dirty="0">
              <a:solidFill>
                <a:schemeClr val="bg1"/>
              </a:solidFill>
            </a:endParaRPr>
          </a:p>
        </p:txBody>
      </p:sp>
      <p:graphicFrame>
        <p:nvGraphicFramePr>
          <p:cNvPr id="3" name="Tablo 2"/>
          <p:cNvGraphicFramePr>
            <a:graphicFrameLocks noGrp="1"/>
          </p:cNvGraphicFramePr>
          <p:nvPr>
            <p:extLst>
              <p:ext uri="{D42A27DB-BD31-4B8C-83A1-F6EECF244321}">
                <p14:modId xmlns:p14="http://schemas.microsoft.com/office/powerpoint/2010/main" val="1330750409"/>
              </p:ext>
            </p:extLst>
          </p:nvPr>
        </p:nvGraphicFramePr>
        <p:xfrm>
          <a:off x="1302110" y="1556792"/>
          <a:ext cx="6768752" cy="1346200"/>
        </p:xfrm>
        <a:graphic>
          <a:graphicData uri="http://schemas.openxmlformats.org/drawingml/2006/table">
            <a:tbl>
              <a:tblPr firstRow="1" firstCol="1" bandRow="1">
                <a:tableStyleId>{5C22544A-7EE6-4342-B048-85BDC9FD1C3A}</a:tableStyleId>
              </a:tblPr>
              <a:tblGrid>
                <a:gridCol w="6768752"/>
              </a:tblGrid>
              <a:tr h="630542">
                <a:tc>
                  <a:txBody>
                    <a:bodyPr/>
                    <a:lstStyle/>
                    <a:p>
                      <a:pPr algn="ctr">
                        <a:lnSpc>
                          <a:spcPts val="2160"/>
                        </a:lnSpc>
                        <a:spcAft>
                          <a:spcPts val="0"/>
                        </a:spcAft>
                        <a:tabLst>
                          <a:tab pos="270510" algn="l"/>
                        </a:tabLst>
                      </a:pPr>
                      <a:endParaRPr lang="tr-TR" sz="2000" dirty="0" smtClean="0">
                        <a:effectLst/>
                      </a:endParaRPr>
                    </a:p>
                    <a:p>
                      <a:pPr algn="ctr">
                        <a:lnSpc>
                          <a:spcPts val="2160"/>
                        </a:lnSpc>
                        <a:spcAft>
                          <a:spcPts val="0"/>
                        </a:spcAft>
                        <a:tabLst>
                          <a:tab pos="270510" algn="l"/>
                        </a:tabLst>
                      </a:pPr>
                      <a:r>
                        <a:rPr lang="tr-TR" sz="2000" dirty="0" smtClean="0">
                          <a:effectLst/>
                        </a:rPr>
                        <a:t>Doğu </a:t>
                      </a:r>
                      <a:r>
                        <a:rPr lang="tr-TR" sz="2000" dirty="0">
                          <a:effectLst/>
                        </a:rPr>
                        <a:t>Akdeniz Kalkınma Ajansı Genel Sekreterliği</a:t>
                      </a:r>
                    </a:p>
                    <a:p>
                      <a:pPr algn="ctr" fontAlgn="auto">
                        <a:lnSpc>
                          <a:spcPts val="2160"/>
                        </a:lnSpc>
                        <a:spcBef>
                          <a:spcPts val="600"/>
                        </a:spcBef>
                        <a:spcAft>
                          <a:spcPts val="600"/>
                        </a:spcAft>
                        <a:tabLst>
                          <a:tab pos="270510" algn="l"/>
                        </a:tabLst>
                      </a:pPr>
                      <a:r>
                        <a:rPr lang="tr-TR" sz="2000" b="0" dirty="0">
                          <a:effectLst/>
                        </a:rPr>
                        <a:t>Yavuz Sultan Selim Cad. Birinci Tabakhane Sok. No: 20 31050</a:t>
                      </a:r>
                    </a:p>
                    <a:p>
                      <a:pPr algn="ctr" fontAlgn="auto">
                        <a:lnSpc>
                          <a:spcPts val="2160"/>
                        </a:lnSpc>
                        <a:spcBef>
                          <a:spcPts val="600"/>
                        </a:spcBef>
                        <a:spcAft>
                          <a:spcPts val="600"/>
                        </a:spcAft>
                        <a:tabLst>
                          <a:tab pos="270510" algn="l"/>
                        </a:tabLst>
                      </a:pPr>
                      <a:r>
                        <a:rPr lang="tr-TR" sz="2000" b="0" dirty="0">
                          <a:effectLst/>
                        </a:rPr>
                        <a:t>Antakya / </a:t>
                      </a:r>
                      <a:r>
                        <a:rPr lang="tr-TR" sz="2000" b="0" dirty="0" smtClean="0">
                          <a:effectLst/>
                        </a:rPr>
                        <a:t>HATAY</a:t>
                      </a:r>
                      <a:endParaRPr lang="tr-TR" sz="2000" b="0" dirty="0">
                        <a:effectLst/>
                        <a:latin typeface="Arial"/>
                        <a:ea typeface="Times New Roman"/>
                      </a:endParaRPr>
                    </a:p>
                  </a:txBody>
                  <a:tcPr marL="41122" marR="41122" marT="0" marB="0"/>
                </a:tc>
              </a:tr>
            </a:tbl>
          </a:graphicData>
        </a:graphic>
      </p:graphicFrame>
      <p:graphicFrame>
        <p:nvGraphicFramePr>
          <p:cNvPr id="4" name="Tablo 3"/>
          <p:cNvGraphicFramePr>
            <a:graphicFrameLocks noGrp="1"/>
          </p:cNvGraphicFramePr>
          <p:nvPr>
            <p:extLst>
              <p:ext uri="{D42A27DB-BD31-4B8C-83A1-F6EECF244321}">
                <p14:modId xmlns:p14="http://schemas.microsoft.com/office/powerpoint/2010/main" val="1823123602"/>
              </p:ext>
            </p:extLst>
          </p:nvPr>
        </p:nvGraphicFramePr>
        <p:xfrm>
          <a:off x="1302110" y="3068960"/>
          <a:ext cx="6768752" cy="1333500"/>
        </p:xfrm>
        <a:graphic>
          <a:graphicData uri="http://schemas.openxmlformats.org/drawingml/2006/table">
            <a:tbl>
              <a:tblPr firstRow="1" firstCol="1" bandRow="1">
                <a:tableStyleId>{5C22544A-7EE6-4342-B048-85BDC9FD1C3A}</a:tableStyleId>
              </a:tblPr>
              <a:tblGrid>
                <a:gridCol w="6768752"/>
              </a:tblGrid>
              <a:tr h="1152127">
                <a:tc>
                  <a:txBody>
                    <a:bodyPr/>
                    <a:lstStyle/>
                    <a:p>
                      <a:pPr algn="ctr">
                        <a:lnSpc>
                          <a:spcPts val="1680"/>
                        </a:lnSpc>
                        <a:spcAft>
                          <a:spcPts val="0"/>
                        </a:spcAft>
                        <a:tabLst>
                          <a:tab pos="269875" algn="l"/>
                          <a:tab pos="5743575" algn="l"/>
                        </a:tabLst>
                      </a:pPr>
                      <a:endParaRPr lang="tr-TR" sz="2000" dirty="0" smtClean="0">
                        <a:effectLst/>
                      </a:endParaRPr>
                    </a:p>
                    <a:p>
                      <a:pPr algn="ctr">
                        <a:lnSpc>
                          <a:spcPts val="2160"/>
                        </a:lnSpc>
                        <a:spcAft>
                          <a:spcPts val="0"/>
                        </a:spcAft>
                        <a:tabLst>
                          <a:tab pos="269875" algn="l"/>
                          <a:tab pos="5743575" algn="l"/>
                        </a:tabLst>
                      </a:pPr>
                      <a:r>
                        <a:rPr lang="tr-TR" sz="2000" dirty="0" smtClean="0">
                          <a:effectLst/>
                        </a:rPr>
                        <a:t>Kahramanmaraş </a:t>
                      </a:r>
                      <a:r>
                        <a:rPr lang="tr-TR" sz="2000" dirty="0">
                          <a:effectLst/>
                        </a:rPr>
                        <a:t>Yatırım Destek Ofisi</a:t>
                      </a:r>
                    </a:p>
                    <a:p>
                      <a:pPr algn="ctr">
                        <a:lnSpc>
                          <a:spcPts val="2160"/>
                        </a:lnSpc>
                        <a:spcAft>
                          <a:spcPts val="0"/>
                        </a:spcAft>
                        <a:tabLst>
                          <a:tab pos="269875" algn="l"/>
                          <a:tab pos="5743575" algn="l"/>
                        </a:tabLst>
                      </a:pPr>
                      <a:r>
                        <a:rPr lang="tr-TR" sz="2000" b="0" dirty="0">
                          <a:effectLst/>
                        </a:rPr>
                        <a:t>Yenişehir Mahallesi 74.002. Sokak No:3</a:t>
                      </a:r>
                    </a:p>
                    <a:p>
                      <a:pPr algn="ctr" fontAlgn="auto">
                        <a:lnSpc>
                          <a:spcPts val="2160"/>
                        </a:lnSpc>
                        <a:spcBef>
                          <a:spcPts val="0"/>
                        </a:spcBef>
                        <a:spcAft>
                          <a:spcPts val="0"/>
                        </a:spcAft>
                        <a:tabLst>
                          <a:tab pos="269875" algn="l"/>
                          <a:tab pos="5743575" algn="l"/>
                        </a:tabLst>
                      </a:pPr>
                      <a:r>
                        <a:rPr lang="tr-TR" sz="2000" b="0" dirty="0">
                          <a:effectLst/>
                        </a:rPr>
                        <a:t>Dulkadiroğlu/ </a:t>
                      </a:r>
                      <a:r>
                        <a:rPr lang="tr-TR" sz="2000" b="0" dirty="0" smtClean="0">
                          <a:effectLst/>
                        </a:rPr>
                        <a:t>KAHRAMANMARAŞ</a:t>
                      </a:r>
                    </a:p>
                    <a:p>
                      <a:pPr algn="ctr" fontAlgn="auto">
                        <a:lnSpc>
                          <a:spcPts val="2160"/>
                        </a:lnSpc>
                        <a:spcBef>
                          <a:spcPts val="0"/>
                        </a:spcBef>
                        <a:spcAft>
                          <a:spcPts val="0"/>
                        </a:spcAft>
                        <a:tabLst>
                          <a:tab pos="269875" algn="l"/>
                          <a:tab pos="5743575" algn="l"/>
                        </a:tabLst>
                      </a:pPr>
                      <a:endParaRPr lang="tr-TR" sz="700" b="0" dirty="0">
                        <a:effectLst/>
                        <a:latin typeface="Arial"/>
                        <a:ea typeface="Times New Roman"/>
                      </a:endParaRPr>
                    </a:p>
                  </a:txBody>
                  <a:tcPr marL="41122" marR="41122" marT="0" marB="0"/>
                </a:tc>
              </a:tr>
            </a:tbl>
          </a:graphicData>
        </a:graphic>
      </p:graphicFrame>
      <p:graphicFrame>
        <p:nvGraphicFramePr>
          <p:cNvPr id="5" name="Tablo 4"/>
          <p:cNvGraphicFramePr>
            <a:graphicFrameLocks noGrp="1"/>
          </p:cNvGraphicFramePr>
          <p:nvPr>
            <p:extLst>
              <p:ext uri="{D42A27DB-BD31-4B8C-83A1-F6EECF244321}">
                <p14:modId xmlns:p14="http://schemas.microsoft.com/office/powerpoint/2010/main" val="2352536087"/>
              </p:ext>
            </p:extLst>
          </p:nvPr>
        </p:nvGraphicFramePr>
        <p:xfrm>
          <a:off x="1302110" y="4581128"/>
          <a:ext cx="6798282" cy="1368152"/>
        </p:xfrm>
        <a:graphic>
          <a:graphicData uri="http://schemas.openxmlformats.org/drawingml/2006/table">
            <a:tbl>
              <a:tblPr firstRow="1" firstCol="1" bandRow="1">
                <a:tableStyleId>{5C22544A-7EE6-4342-B048-85BDC9FD1C3A}</a:tableStyleId>
              </a:tblPr>
              <a:tblGrid>
                <a:gridCol w="6798282"/>
              </a:tblGrid>
              <a:tr h="1368152">
                <a:tc>
                  <a:txBody>
                    <a:bodyPr/>
                    <a:lstStyle/>
                    <a:p>
                      <a:pPr algn="ctr">
                        <a:lnSpc>
                          <a:spcPts val="2160"/>
                        </a:lnSpc>
                        <a:spcAft>
                          <a:spcPts val="0"/>
                        </a:spcAft>
                        <a:tabLst>
                          <a:tab pos="85725" algn="l"/>
                          <a:tab pos="5743575" algn="l"/>
                          <a:tab pos="5924550" algn="l"/>
                        </a:tabLst>
                      </a:pPr>
                      <a:endParaRPr lang="tr-TR" sz="2000" dirty="0" smtClean="0">
                        <a:effectLst/>
                      </a:endParaRPr>
                    </a:p>
                    <a:p>
                      <a:pPr algn="ctr">
                        <a:lnSpc>
                          <a:spcPts val="2160"/>
                        </a:lnSpc>
                        <a:spcAft>
                          <a:spcPts val="0"/>
                        </a:spcAft>
                        <a:tabLst>
                          <a:tab pos="85725" algn="l"/>
                          <a:tab pos="5743575" algn="l"/>
                          <a:tab pos="5924550" algn="l"/>
                        </a:tabLst>
                      </a:pPr>
                      <a:r>
                        <a:rPr lang="tr-TR" sz="2000" dirty="0" smtClean="0">
                          <a:effectLst/>
                        </a:rPr>
                        <a:t>Osmaniye </a:t>
                      </a:r>
                      <a:r>
                        <a:rPr lang="tr-TR" sz="2000" dirty="0">
                          <a:effectLst/>
                        </a:rPr>
                        <a:t>Yatırım Destek Ofisi</a:t>
                      </a:r>
                    </a:p>
                    <a:p>
                      <a:pPr algn="ctr">
                        <a:lnSpc>
                          <a:spcPts val="2160"/>
                        </a:lnSpc>
                        <a:spcAft>
                          <a:spcPts val="0"/>
                        </a:spcAft>
                        <a:tabLst>
                          <a:tab pos="85725" algn="l"/>
                          <a:tab pos="5743575" algn="l"/>
                          <a:tab pos="5924550" algn="l"/>
                        </a:tabLst>
                      </a:pPr>
                      <a:r>
                        <a:rPr lang="tr-TR" sz="2000" b="0" dirty="0">
                          <a:effectLst/>
                        </a:rPr>
                        <a:t>Rauf Bey Mah. 9545. </a:t>
                      </a:r>
                      <a:r>
                        <a:rPr lang="tr-TR" sz="2000" b="0" dirty="0" err="1">
                          <a:effectLst/>
                        </a:rPr>
                        <a:t>Sk</a:t>
                      </a:r>
                      <a:r>
                        <a:rPr lang="tr-TR" sz="2000" b="0" dirty="0">
                          <a:effectLst/>
                        </a:rPr>
                        <a:t>. Lider Plaza İş Merkezi Kat:4 No: 14</a:t>
                      </a:r>
                    </a:p>
                    <a:p>
                      <a:pPr algn="ctr">
                        <a:lnSpc>
                          <a:spcPts val="2160"/>
                        </a:lnSpc>
                        <a:spcAft>
                          <a:spcPts val="0"/>
                        </a:spcAft>
                        <a:tabLst>
                          <a:tab pos="85725" algn="l"/>
                          <a:tab pos="5743575" algn="l"/>
                          <a:tab pos="5924550" algn="l"/>
                        </a:tabLst>
                      </a:pPr>
                      <a:r>
                        <a:rPr lang="tr-TR" sz="2000" b="0" dirty="0">
                          <a:effectLst/>
                        </a:rPr>
                        <a:t>Merkez / OSMANİYE</a:t>
                      </a:r>
                      <a:endParaRPr lang="tr-TR" sz="2000" b="0" dirty="0">
                        <a:effectLst/>
                        <a:latin typeface="Arial"/>
                        <a:ea typeface="Times New Roman"/>
                      </a:endParaRPr>
                    </a:p>
                  </a:txBody>
                  <a:tcPr marL="41122" marR="41122" marT="0" marB="0"/>
                </a:tc>
              </a:tr>
            </a:tbl>
          </a:graphicData>
        </a:graphic>
      </p:graphicFrame>
      <p:sp>
        <p:nvSpPr>
          <p:cNvPr id="7" name="Rectangle 1"/>
          <p:cNvSpPr>
            <a:spLocks noChangeArrowheads="1"/>
          </p:cNvSpPr>
          <p:nvPr/>
        </p:nvSpPr>
        <p:spPr bwMode="auto">
          <a:xfrm>
            <a:off x="457200" y="3068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457200" algn="l" defTabSz="914400" rtl="0" eaLnBrk="1" fontAlgn="base" latinLnBrk="0" hangingPunct="1">
              <a:lnSpc>
                <a:spcPct val="100000"/>
              </a:lnSpc>
              <a:spcBef>
                <a:spcPct val="0"/>
              </a:spcBef>
              <a:spcAft>
                <a:spcPct val="0"/>
              </a:spcAft>
              <a:buClrTx/>
              <a:buSzTx/>
              <a:buFontTx/>
              <a:buNone/>
              <a:tabLst>
                <a:tab pos="269875" algn="l"/>
              </a:tabLst>
            </a:pP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69199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99592" y="-27384"/>
            <a:ext cx="7704856" cy="864096"/>
          </a:xfrm>
        </p:spPr>
        <p:txBody>
          <a:bodyPr>
            <a:normAutofit/>
          </a:bodyPr>
          <a:lstStyle/>
          <a:p>
            <a:pPr lvl="0" algn="ctr"/>
            <a:r>
              <a:rPr lang="tr-TR" sz="2400" b="1" dirty="0">
                <a:solidFill>
                  <a:schemeClr val="bg1"/>
                </a:solidFill>
                <a:cs typeface="Times New Roman" pitchFamily="18" charset="0"/>
              </a:rPr>
              <a:t>Sürdürülebilir Üretimin Geliştirilmesi ve Yenilikçilik </a:t>
            </a:r>
            <a:r>
              <a:rPr lang="tr-TR" sz="2400" b="1" dirty="0" smtClean="0">
                <a:solidFill>
                  <a:schemeClr val="bg1"/>
                </a:solidFill>
                <a:cs typeface="Times New Roman" pitchFamily="18" charset="0"/>
              </a:rPr>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a:t>
            </a:r>
            <a:r>
              <a:rPr lang="tr-TR" sz="2400" b="1" dirty="0">
                <a:solidFill>
                  <a:schemeClr val="bg1"/>
                </a:solidFill>
                <a:cs typeface="Times New Roman" pitchFamily="18" charset="0"/>
              </a:rPr>
              <a:t>Destek Programı-4 (YENİ-4</a:t>
            </a:r>
            <a:r>
              <a:rPr lang="tr-TR" sz="2400" b="1" dirty="0" smtClean="0">
                <a:solidFill>
                  <a:schemeClr val="bg1"/>
                </a:solidFill>
                <a:cs typeface="Times New Roman" pitchFamily="18" charset="0"/>
              </a:rPr>
              <a:t>)</a:t>
            </a:r>
            <a:endParaRPr lang="tr-TR" sz="2400" b="1" dirty="0">
              <a:solidFill>
                <a:schemeClr val="bg1"/>
              </a:solidFill>
            </a:endParaRPr>
          </a:p>
        </p:txBody>
      </p:sp>
      <p:pic>
        <p:nvPicPr>
          <p:cNvPr id="5" name="Picture 4" descr="C:\Users\ibrahim.yasar\Desktop\YEN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764704"/>
            <a:ext cx="8695226" cy="6089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17164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2018 YILI MALİ DESTEK PROGRAMLARI</a:t>
            </a:r>
            <a:endParaRPr lang="tr-TR" sz="2400" b="1" dirty="0">
              <a:solidFill>
                <a:schemeClr val="bg1"/>
              </a:solidFill>
            </a:endParaRPr>
          </a:p>
        </p:txBody>
      </p:sp>
      <p:sp>
        <p:nvSpPr>
          <p:cNvPr id="2" name="Dikdörtgen 1"/>
          <p:cNvSpPr/>
          <p:nvPr/>
        </p:nvSpPr>
        <p:spPr>
          <a:xfrm>
            <a:off x="323528" y="836712"/>
            <a:ext cx="8712968" cy="5893921"/>
          </a:xfrm>
          <a:prstGeom prst="rect">
            <a:avLst/>
          </a:prstGeom>
        </p:spPr>
        <p:txBody>
          <a:bodyPr wrap="square">
            <a:spAutoFit/>
          </a:bodyPr>
          <a:lstStyle/>
          <a:p>
            <a:pPr lvl="0"/>
            <a:endParaRPr lang="tr-TR" sz="1900" b="1" dirty="0" smtClean="0"/>
          </a:p>
          <a:p>
            <a:pPr marL="342900" lvl="0" indent="-342900" algn="just" fontAlgn="base">
              <a:spcAft>
                <a:spcPts val="1200"/>
              </a:spcAft>
              <a:buFont typeface="Wingdings" pitchFamily="2" charset="2"/>
              <a:buChar char="ü"/>
            </a:pPr>
            <a:r>
              <a:rPr lang="tr-TR" sz="1900" dirty="0" smtClean="0">
                <a:cs typeface="Times New Roman" pitchFamily="18" charset="0"/>
              </a:rPr>
              <a:t>Proje </a:t>
            </a:r>
            <a:r>
              <a:rPr lang="tr-TR" sz="1900" dirty="0">
                <a:cs typeface="Times New Roman" pitchFamily="18" charset="0"/>
              </a:rPr>
              <a:t>başvuru tamamlandıktan sonra, projeler başvuru rehberlerinde yer alan kriterlere göre </a:t>
            </a:r>
            <a:r>
              <a:rPr lang="tr-TR" sz="1900" b="1" dirty="0">
                <a:cs typeface="Times New Roman" pitchFamily="18" charset="0"/>
              </a:rPr>
              <a:t>Ön İnceleme ile Teknik ve Mali Değerlendirme </a:t>
            </a:r>
            <a:r>
              <a:rPr lang="tr-TR" sz="1900" dirty="0">
                <a:cs typeface="Times New Roman" pitchFamily="18" charset="0"/>
              </a:rPr>
              <a:t>aşamalarından oluşan değerlendirme süreçlerine tabi tutulacaktır. Bu nedenle başvuru rehberlerinde yer alan değerlendirme kriterlerini dikkatlice inceleyiniz. (Değerlendirme </a:t>
            </a:r>
            <a:r>
              <a:rPr lang="tr-TR" sz="1900" dirty="0" smtClean="0">
                <a:cs typeface="Times New Roman" pitchFamily="18" charset="0"/>
              </a:rPr>
              <a:t>Tablosu)</a:t>
            </a:r>
          </a:p>
          <a:p>
            <a:pPr marL="342900" lvl="0" indent="-342900" algn="just" fontAlgn="base">
              <a:spcAft>
                <a:spcPts val="1200"/>
              </a:spcAft>
              <a:buFont typeface="Wingdings" pitchFamily="2" charset="2"/>
              <a:buChar char="ü"/>
            </a:pPr>
            <a:r>
              <a:rPr lang="tr-TR" sz="1900" dirty="0" smtClean="0">
                <a:cs typeface="Times New Roman" pitchFamily="18" charset="0"/>
              </a:rPr>
              <a:t>Proje </a:t>
            </a:r>
            <a:r>
              <a:rPr lang="tr-TR" sz="1900" dirty="0">
                <a:cs typeface="Times New Roman" pitchFamily="18" charset="0"/>
              </a:rPr>
              <a:t>ile ilgili her türlü harcamanın, Ajans ile </a:t>
            </a:r>
            <a:r>
              <a:rPr lang="tr-TR" sz="1900" b="1" dirty="0">
                <a:cs typeface="Times New Roman" pitchFamily="18" charset="0"/>
              </a:rPr>
              <a:t>sözleşme tarihi ve proje bitiş tarihi arasında </a:t>
            </a:r>
            <a:r>
              <a:rPr lang="tr-TR" sz="1900" dirty="0">
                <a:cs typeface="Times New Roman" pitchFamily="18" charset="0"/>
              </a:rPr>
              <a:t>yapılması ve belgelendirilmesi gerekmektedir.</a:t>
            </a:r>
          </a:p>
          <a:p>
            <a:pPr marL="342900" lvl="0" indent="-342900" algn="just" fontAlgn="base">
              <a:spcAft>
                <a:spcPts val="1200"/>
              </a:spcAft>
              <a:buFont typeface="Wingdings" pitchFamily="2" charset="2"/>
              <a:buChar char="ü"/>
            </a:pPr>
            <a:r>
              <a:rPr lang="tr-TR" sz="1900" dirty="0" smtClean="0">
                <a:cs typeface="Times New Roman" pitchFamily="18" charset="0"/>
              </a:rPr>
              <a:t>Projenin </a:t>
            </a:r>
            <a:r>
              <a:rPr lang="tr-TR" sz="1900" dirty="0">
                <a:cs typeface="Times New Roman" pitchFamily="18" charset="0"/>
              </a:rPr>
              <a:t>uygulanabilmesi amacıyla alınması gereken </a:t>
            </a:r>
            <a:r>
              <a:rPr lang="tr-TR" sz="1900" b="1" dirty="0">
                <a:cs typeface="Times New Roman" pitchFamily="18" charset="0"/>
              </a:rPr>
              <a:t>her türlü yasal izin ve ruhsatlar </a:t>
            </a:r>
            <a:r>
              <a:rPr lang="tr-TR" sz="1900" dirty="0">
                <a:cs typeface="Times New Roman" pitchFamily="18" charset="0"/>
              </a:rPr>
              <a:t>ile hazırlanması gereken proje ve diğer teknik çalışmalar sözleşme aşamasına kadar tamamlanmalıdır</a:t>
            </a:r>
            <a:r>
              <a:rPr lang="tr-TR" sz="1900" dirty="0" smtClean="0">
                <a:cs typeface="Times New Roman" pitchFamily="18" charset="0"/>
              </a:rPr>
              <a:t>.</a:t>
            </a:r>
          </a:p>
          <a:p>
            <a:pPr marL="342900" indent="-342900" algn="just" fontAlgn="base">
              <a:spcAft>
                <a:spcPts val="600"/>
              </a:spcAft>
              <a:buFont typeface="Wingdings" pitchFamily="2" charset="2"/>
              <a:buChar char="ü"/>
            </a:pPr>
            <a:r>
              <a:rPr lang="tr-TR" sz="1900" dirty="0" smtClean="0"/>
              <a:t>Bir </a:t>
            </a:r>
            <a:r>
              <a:rPr lang="tr-TR" sz="1900" dirty="0"/>
              <a:t>başvuru sahibi DOĞAKA 2018 yılı mali destek programlarından (YENİ-4, SERA) istediğine başvuru yapabilir. Ancak en fazla bir projesi için destek alabilir. Bu nedenle başvuru sahiplerinin kendilerine en uygun programı seçmeleri ve buna göre başvurularını sunmaları gerekmektedir. Başvuru sahibi her iki programa da başvuru yapmış ve her iki program kapsamında da birer projesi başarılı ise, </a:t>
            </a:r>
            <a:r>
              <a:rPr lang="tr-TR" sz="1900" b="1" dirty="0"/>
              <a:t>YENİ-4 programı kapsamında yapmış olduğu proje başvurusu desteklenecektir.</a:t>
            </a:r>
          </a:p>
          <a:p>
            <a:pPr marL="342900" lvl="0" indent="-342900" algn="just" fontAlgn="base">
              <a:buFont typeface="Wingdings" pitchFamily="2" charset="2"/>
              <a:buChar char="ü"/>
            </a:pPr>
            <a:endParaRPr lang="tr-TR" sz="1900" dirty="0">
              <a:cs typeface="Times New Roman" pitchFamily="18" charset="0"/>
            </a:endParaRPr>
          </a:p>
        </p:txBody>
      </p:sp>
    </p:spTree>
    <p:extLst>
      <p:ext uri="{BB962C8B-B14F-4D97-AF65-F5344CB8AC3E}">
        <p14:creationId xmlns:p14="http://schemas.microsoft.com/office/powerpoint/2010/main" val="20102806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a:xfrm>
            <a:off x="539552" y="1622077"/>
            <a:ext cx="8037710" cy="2599011"/>
          </a:xfrm>
        </p:spPr>
        <p:txBody>
          <a:bodyPr/>
          <a:lstStyle/>
          <a:p>
            <a:pPr algn="just"/>
            <a:r>
              <a:rPr lang="tr-TR" dirty="0">
                <a:solidFill>
                  <a:schemeClr val="tx1"/>
                </a:solidFill>
                <a:cs typeface="Times New Roman" pitchFamily="18" charset="0"/>
              </a:rPr>
              <a:t>Sorularınızı, teklif çağrısının referans numarasını açık bir şekilde belirterek, elektronik posta ya da faks ile aşağıdaki adrese veya faks numarasına gönderebilirsiniz:</a:t>
            </a:r>
          </a:p>
          <a:p>
            <a:pPr algn="just"/>
            <a:endParaRPr lang="tr-TR" b="1" dirty="0">
              <a:solidFill>
                <a:schemeClr val="tx1"/>
              </a:solidFill>
              <a:cs typeface="Times New Roman" pitchFamily="18" charset="0"/>
            </a:endParaRPr>
          </a:p>
          <a:p>
            <a:pPr algn="just"/>
            <a:r>
              <a:rPr lang="tr-TR" b="1" dirty="0">
                <a:solidFill>
                  <a:schemeClr val="tx1"/>
                </a:solidFill>
                <a:cs typeface="Times New Roman" pitchFamily="18" charset="0"/>
              </a:rPr>
              <a:t>İnternet Adresi: www.dogaka.gov.tr</a:t>
            </a:r>
          </a:p>
          <a:p>
            <a:pPr algn="just"/>
            <a:r>
              <a:rPr lang="tr-TR" b="1" dirty="0">
                <a:solidFill>
                  <a:schemeClr val="tx1"/>
                </a:solidFill>
                <a:cs typeface="Times New Roman" pitchFamily="18" charset="0"/>
              </a:rPr>
              <a:t>E-posta adresi: pyb@dogaka.gov.tr</a:t>
            </a:r>
          </a:p>
          <a:p>
            <a:pPr algn="just"/>
            <a:r>
              <a:rPr lang="tr-TR" b="1" dirty="0">
                <a:solidFill>
                  <a:schemeClr val="tx1"/>
                </a:solidFill>
                <a:cs typeface="Times New Roman" pitchFamily="18" charset="0"/>
              </a:rPr>
              <a:t>Faks: 0 (326) 225 14 52</a:t>
            </a:r>
            <a:endParaRPr lang="tr-TR" dirty="0">
              <a:solidFill>
                <a:schemeClr val="tx1"/>
              </a:solidFill>
              <a:cs typeface="Times New Roman" pitchFamily="18" charset="0"/>
            </a:endParaRPr>
          </a:p>
          <a:p>
            <a:endParaRPr lang="tr-TR" dirty="0"/>
          </a:p>
        </p:txBody>
      </p:sp>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2018 YILI MALİ DESTEK PROGRAMLARI</a:t>
            </a:r>
            <a:endParaRPr lang="tr-TR" sz="2400" b="1" dirty="0">
              <a:solidFill>
                <a:schemeClr val="bg1"/>
              </a:solidFill>
            </a:endParaRPr>
          </a:p>
        </p:txBody>
      </p:sp>
      <p:sp>
        <p:nvSpPr>
          <p:cNvPr id="6" name="Metin kutusu 5"/>
          <p:cNvSpPr txBox="1"/>
          <p:nvPr/>
        </p:nvSpPr>
        <p:spPr>
          <a:xfrm>
            <a:off x="539552" y="1052736"/>
            <a:ext cx="4608511" cy="584775"/>
          </a:xfrm>
          <a:prstGeom prst="rect">
            <a:avLst/>
          </a:prstGeom>
          <a:noFill/>
        </p:spPr>
        <p:txBody>
          <a:bodyPr wrap="square" rtlCol="0">
            <a:spAutoFit/>
          </a:bodyPr>
          <a:lstStyle/>
          <a:p>
            <a:r>
              <a:rPr lang="tr-TR" sz="3200" b="1" dirty="0" smtClean="0"/>
              <a:t>SIKÇA SORULAN SORULAR</a:t>
            </a:r>
            <a:endParaRPr lang="tr-TR" sz="3200" b="1" dirty="0"/>
          </a:p>
        </p:txBody>
      </p:sp>
      <p:pic>
        <p:nvPicPr>
          <p:cNvPr id="2055" name="Picture 7" descr="C:\Users\ibrahim.yasar\Desktop\SSS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566" y="4077072"/>
            <a:ext cx="8643938" cy="23812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89271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a:xfrm>
            <a:off x="539552" y="1196752"/>
            <a:ext cx="8037710" cy="4267200"/>
          </a:xfrm>
        </p:spPr>
        <p:txBody>
          <a:bodyPr>
            <a:normAutofit/>
          </a:bodyPr>
          <a:lstStyle/>
          <a:p>
            <a:pPr>
              <a:lnSpc>
                <a:spcPct val="200000"/>
              </a:lnSpc>
              <a:spcBef>
                <a:spcPts val="600"/>
              </a:spcBef>
              <a:spcAft>
                <a:spcPts val="2400"/>
              </a:spcAft>
              <a:buFont typeface="Wingdings" pitchFamily="2" charset="2"/>
              <a:buChar char="Ø"/>
            </a:pPr>
            <a:r>
              <a:rPr lang="tr-TR" sz="2800" b="1" dirty="0" smtClean="0">
                <a:solidFill>
                  <a:schemeClr val="tx1"/>
                </a:solidFill>
                <a:latin typeface="+mj-lt"/>
              </a:rPr>
              <a:t>GÜDÜMLÜ PROJE DESTEĞİ</a:t>
            </a:r>
          </a:p>
          <a:p>
            <a:pPr>
              <a:lnSpc>
                <a:spcPct val="200000"/>
              </a:lnSpc>
              <a:spcBef>
                <a:spcPts val="600"/>
              </a:spcBef>
              <a:spcAft>
                <a:spcPts val="2400"/>
              </a:spcAft>
              <a:buFont typeface="Wingdings" pitchFamily="2" charset="2"/>
              <a:buChar char="Ø"/>
            </a:pPr>
            <a:r>
              <a:rPr lang="tr-TR" sz="2800" b="1" dirty="0" smtClean="0">
                <a:solidFill>
                  <a:schemeClr val="tx1"/>
                </a:solidFill>
                <a:latin typeface="+mj-lt"/>
              </a:rPr>
              <a:t>TEKNİK DESTEK PROGRAMI</a:t>
            </a:r>
          </a:p>
          <a:p>
            <a:pPr>
              <a:lnSpc>
                <a:spcPct val="200000"/>
              </a:lnSpc>
              <a:spcBef>
                <a:spcPts val="600"/>
              </a:spcBef>
              <a:spcAft>
                <a:spcPts val="2400"/>
              </a:spcAft>
              <a:buFont typeface="Wingdings" pitchFamily="2" charset="2"/>
              <a:buChar char="Ø"/>
            </a:pPr>
            <a:r>
              <a:rPr lang="tr-TR" sz="2800" b="1" dirty="0" smtClean="0">
                <a:solidFill>
                  <a:schemeClr val="tx1"/>
                </a:solidFill>
                <a:latin typeface="+mj-lt"/>
              </a:rPr>
              <a:t>FİZİBİLİTE DESTEĞİ</a:t>
            </a:r>
            <a:endParaRPr lang="tr-TR" sz="2800" b="1" dirty="0">
              <a:solidFill>
                <a:schemeClr val="tx1"/>
              </a:solidFill>
              <a:latin typeface="+mj-lt"/>
            </a:endParaRPr>
          </a:p>
        </p:txBody>
      </p:sp>
      <p:sp>
        <p:nvSpPr>
          <p:cNvPr id="5" name="Başlık 1"/>
          <p:cNvSpPr>
            <a:spLocks noGrp="1"/>
          </p:cNvSpPr>
          <p:nvPr>
            <p:ph type="title"/>
          </p:nvPr>
        </p:nvSpPr>
        <p:spPr>
          <a:xfrm>
            <a:off x="574675" y="52735"/>
            <a:ext cx="8001000" cy="639961"/>
          </a:xfrm>
        </p:spPr>
        <p:txBody>
          <a:bodyPr/>
          <a:lstStyle/>
          <a:p>
            <a:pPr algn="ctr"/>
            <a:r>
              <a:rPr lang="tr-TR" b="1" dirty="0" smtClean="0">
                <a:solidFill>
                  <a:schemeClr val="bg1"/>
                </a:solidFill>
              </a:rPr>
              <a:t>DOĞAKA DESTEKLERİ</a:t>
            </a:r>
            <a:endParaRPr lang="tr-TR" b="1" dirty="0">
              <a:solidFill>
                <a:schemeClr val="bg1"/>
              </a:solidFill>
            </a:endParaRPr>
          </a:p>
        </p:txBody>
      </p:sp>
    </p:spTree>
    <p:extLst>
      <p:ext uri="{BB962C8B-B14F-4D97-AF65-F5344CB8AC3E}">
        <p14:creationId xmlns:p14="http://schemas.microsoft.com/office/powerpoint/2010/main" val="34662099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a:xfrm>
            <a:off x="539552" y="2348880"/>
            <a:ext cx="8037710" cy="1800200"/>
          </a:xfrm>
        </p:spPr>
        <p:txBody>
          <a:bodyPr>
            <a:normAutofit/>
          </a:bodyPr>
          <a:lstStyle/>
          <a:p>
            <a:pPr marL="0" indent="0" algn="ctr">
              <a:lnSpc>
                <a:spcPts val="3840"/>
              </a:lnSpc>
              <a:spcBef>
                <a:spcPts val="600"/>
              </a:spcBef>
              <a:spcAft>
                <a:spcPts val="2400"/>
              </a:spcAft>
              <a:buNone/>
            </a:pPr>
            <a:r>
              <a:rPr lang="tr-TR" sz="4800" b="1" dirty="0" smtClean="0">
                <a:solidFill>
                  <a:schemeClr val="tx1"/>
                </a:solidFill>
                <a:latin typeface="+mj-lt"/>
              </a:rPr>
              <a:t>TEŞEKKÜR</a:t>
            </a:r>
            <a:r>
              <a:rPr lang="tr-TR" sz="4800" b="1" dirty="0" smtClean="0">
                <a:solidFill>
                  <a:schemeClr val="tx1"/>
                </a:solidFill>
                <a:latin typeface="+mj-lt"/>
              </a:rPr>
              <a:t> EDERİM</a:t>
            </a:r>
            <a:endParaRPr lang="tr-TR" sz="4800" b="1" dirty="0">
              <a:solidFill>
                <a:schemeClr val="tx1"/>
              </a:solidFill>
              <a:latin typeface="+mj-lt"/>
            </a:endParaRPr>
          </a:p>
        </p:txBody>
      </p:sp>
      <p:sp>
        <p:nvSpPr>
          <p:cNvPr id="5" name="Başlık 1"/>
          <p:cNvSpPr>
            <a:spLocks noGrp="1"/>
          </p:cNvSpPr>
          <p:nvPr>
            <p:ph type="title"/>
          </p:nvPr>
        </p:nvSpPr>
        <p:spPr>
          <a:xfrm>
            <a:off x="574675" y="52735"/>
            <a:ext cx="8001000" cy="639961"/>
          </a:xfrm>
        </p:spPr>
        <p:txBody>
          <a:bodyPr/>
          <a:lstStyle/>
          <a:p>
            <a:pPr algn="ctr"/>
            <a:r>
              <a:rPr lang="tr-TR" b="1" dirty="0" smtClean="0">
                <a:solidFill>
                  <a:schemeClr val="bg1"/>
                </a:solidFill>
              </a:rPr>
              <a:t>DOĞAKA DESTEKLERİ</a:t>
            </a:r>
            <a:endParaRPr lang="tr-TR" b="1" dirty="0">
              <a:solidFill>
                <a:schemeClr val="bg1"/>
              </a:solidFill>
            </a:endParaRPr>
          </a:p>
        </p:txBody>
      </p:sp>
    </p:spTree>
    <p:extLst>
      <p:ext uri="{BB962C8B-B14F-4D97-AF65-F5344CB8AC3E}">
        <p14:creationId xmlns:p14="http://schemas.microsoft.com/office/powerpoint/2010/main" val="3857678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7" name="Metin Yer Tutucusu 2"/>
          <p:cNvSpPr>
            <a:spLocks noGrp="1"/>
          </p:cNvSpPr>
          <p:nvPr>
            <p:ph type="body" sz="half" idx="1"/>
          </p:nvPr>
        </p:nvSpPr>
        <p:spPr>
          <a:xfrm>
            <a:off x="323528" y="980728"/>
            <a:ext cx="8712968" cy="5832648"/>
          </a:xfrm>
        </p:spPr>
        <p:txBody>
          <a:bodyPr>
            <a:noAutofit/>
          </a:bodyPr>
          <a:lstStyle/>
          <a:p>
            <a:pPr algn="just"/>
            <a:r>
              <a:rPr lang="tr-TR" sz="2400" b="1" u="sng" dirty="0" smtClean="0"/>
              <a:t>PROGRAMIN AMACI</a:t>
            </a:r>
          </a:p>
          <a:p>
            <a:pPr marL="0" indent="0" algn="just">
              <a:buNone/>
            </a:pPr>
            <a:r>
              <a:rPr lang="tr-TR" sz="2400" b="1" dirty="0"/>
              <a:t/>
            </a:r>
            <a:br>
              <a:rPr lang="tr-TR" sz="2400" b="1" dirty="0"/>
            </a:br>
            <a:r>
              <a:rPr lang="tr-TR" sz="2400" dirty="0" smtClean="0"/>
              <a:t>TR63 </a:t>
            </a:r>
            <a:r>
              <a:rPr lang="tr-TR" sz="2400" dirty="0"/>
              <a:t>Bölgesindeki KOBİ’lerin teknolojik altyapılarının geliştirilerek yenilikçi ve çevreye duyarlı üretim anlayışı ile büyümelerine katkı </a:t>
            </a:r>
            <a:r>
              <a:rPr lang="tr-TR" sz="2400" dirty="0" smtClean="0"/>
              <a:t>sağlamaktır.</a:t>
            </a:r>
          </a:p>
          <a:p>
            <a:pPr algn="just"/>
            <a:endParaRPr lang="tr-TR" sz="2400" dirty="0"/>
          </a:p>
          <a:p>
            <a:pPr algn="just"/>
            <a:r>
              <a:rPr lang="tr-TR" sz="2400" b="1" u="sng" dirty="0" smtClean="0"/>
              <a:t>PROGRAMIN ÖNCELİKLERİ</a:t>
            </a:r>
          </a:p>
          <a:p>
            <a:pPr algn="just"/>
            <a:r>
              <a:rPr lang="tr-TR" sz="2400" b="1" dirty="0" smtClean="0"/>
              <a:t>Öncelik </a:t>
            </a:r>
            <a:r>
              <a:rPr lang="tr-TR" sz="2400" b="1" dirty="0"/>
              <a:t>1. </a:t>
            </a:r>
            <a:r>
              <a:rPr lang="tr-TR" sz="2400" dirty="0"/>
              <a:t>KOBİ’lerde yenilikçiliğin desteklenmesi,</a:t>
            </a:r>
          </a:p>
          <a:p>
            <a:pPr algn="just"/>
            <a:r>
              <a:rPr lang="tr-TR" sz="2400" b="1" dirty="0"/>
              <a:t>Öncelik 2</a:t>
            </a:r>
            <a:r>
              <a:rPr lang="tr-TR" sz="2400" dirty="0"/>
              <a:t>. KOBİ’lerde teknolojik altyapının güçlendirilmesi</a:t>
            </a:r>
          </a:p>
          <a:p>
            <a:pPr algn="just"/>
            <a:r>
              <a:rPr lang="tr-TR" sz="2400" b="1" dirty="0"/>
              <a:t>Öncelik 3</a:t>
            </a:r>
            <a:r>
              <a:rPr lang="tr-TR" sz="2400" dirty="0"/>
              <a:t>. Bölgede çevreye duyarlı üretim sistemlerinin kullanılması ile temiz üretim anlayışının yaygınlaşması </a:t>
            </a:r>
            <a:endParaRPr lang="tr-TR" sz="2400" dirty="0" smtClean="0"/>
          </a:p>
          <a:p>
            <a:endParaRPr lang="tr-TR" sz="2400" dirty="0"/>
          </a:p>
        </p:txBody>
      </p:sp>
    </p:spTree>
    <p:extLst>
      <p:ext uri="{BB962C8B-B14F-4D97-AF65-F5344CB8AC3E}">
        <p14:creationId xmlns:p14="http://schemas.microsoft.com/office/powerpoint/2010/main" val="1681389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sz="half" idx="1"/>
          </p:nvPr>
        </p:nvSpPr>
        <p:spPr>
          <a:xfrm>
            <a:off x="395536" y="980728"/>
            <a:ext cx="8577262" cy="2585893"/>
          </a:xfrm>
        </p:spPr>
        <p:txBody>
          <a:bodyPr>
            <a:normAutofit/>
          </a:bodyPr>
          <a:lstStyle/>
          <a:p>
            <a:r>
              <a:rPr lang="tr-TR" sz="2400" b="1" u="sng" dirty="0" smtClean="0"/>
              <a:t>PROGRAMIN SEKTÖREL ÖNCELİKLERİ</a:t>
            </a:r>
          </a:p>
          <a:p>
            <a:pPr algn="just"/>
            <a:r>
              <a:rPr lang="tr-TR" sz="2400" dirty="0" smtClean="0"/>
              <a:t>Bu </a:t>
            </a:r>
            <a:r>
              <a:rPr lang="tr-TR" sz="2400" dirty="0"/>
              <a:t>Program kapsamında yapılacak proje başvurusunun, aşağıda yer alan sektörlerden birisine yönelik olması öncelikli olarak tercih edilecektir. </a:t>
            </a:r>
            <a:r>
              <a:rPr lang="tr-TR" sz="2400" b="1" i="1" u="sng" dirty="0"/>
              <a:t>Bununla birlikte, bu sektörler dışındaki sektörlere yatırım yapmak isteyen başvuru sahipleri de bu programa başvuru yapabilir</a:t>
            </a:r>
            <a:r>
              <a:rPr lang="tr-TR" sz="2400" b="1" i="1" u="sng" dirty="0" smtClean="0"/>
              <a:t>.</a:t>
            </a:r>
            <a:endParaRPr lang="tr-TR" sz="2400" dirty="0"/>
          </a:p>
        </p:txBody>
      </p:sp>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graphicFrame>
        <p:nvGraphicFramePr>
          <p:cNvPr id="7" name="Tablo 6"/>
          <p:cNvGraphicFramePr>
            <a:graphicFrameLocks noGrp="1"/>
          </p:cNvGraphicFramePr>
          <p:nvPr>
            <p:extLst>
              <p:ext uri="{D42A27DB-BD31-4B8C-83A1-F6EECF244321}">
                <p14:modId xmlns:p14="http://schemas.microsoft.com/office/powerpoint/2010/main" val="1892245698"/>
              </p:ext>
            </p:extLst>
          </p:nvPr>
        </p:nvGraphicFramePr>
        <p:xfrm>
          <a:off x="539552" y="3645024"/>
          <a:ext cx="8280920" cy="2678834"/>
        </p:xfrm>
        <a:graphic>
          <a:graphicData uri="http://schemas.openxmlformats.org/drawingml/2006/table">
            <a:tbl>
              <a:tblPr firstRow="1" bandRow="1">
                <a:tableStyleId>{5C22544A-7EE6-4342-B048-85BDC9FD1C3A}</a:tableStyleId>
              </a:tblPr>
              <a:tblGrid>
                <a:gridCol w="4140460"/>
                <a:gridCol w="4140460"/>
              </a:tblGrid>
              <a:tr h="484274">
                <a:tc gridSpan="2">
                  <a:txBody>
                    <a:bodyPr/>
                    <a:lstStyle/>
                    <a:p>
                      <a:pPr algn="ctr"/>
                      <a:r>
                        <a:rPr lang="tr-TR" sz="2400" dirty="0" smtClean="0">
                          <a:latin typeface="+mj-lt"/>
                        </a:rPr>
                        <a:t>ÖNCELİKLİ SEKTÖRLER</a:t>
                      </a:r>
                      <a:endParaRPr lang="tr-TR" sz="2400" dirty="0">
                        <a:latin typeface="+mj-lt"/>
                      </a:endParaRPr>
                    </a:p>
                  </a:txBody>
                  <a:tcPr/>
                </a:tc>
                <a:tc hMerge="1">
                  <a:txBody>
                    <a:bodyPr/>
                    <a:lstStyle/>
                    <a:p>
                      <a:endParaRPr lang="tr-TR" sz="2400" dirty="0">
                        <a:latin typeface="+mj-lt"/>
                      </a:endParaRPr>
                    </a:p>
                  </a:txBody>
                  <a:tcPr/>
                </a:tc>
              </a:tr>
              <a:tr h="491000">
                <a:tc>
                  <a:txBody>
                    <a:bodyPr/>
                    <a:lstStyle/>
                    <a:p>
                      <a:pPr marL="342900" lvl="0" indent="-342900">
                        <a:lnSpc>
                          <a:spcPct val="150000"/>
                        </a:lnSpc>
                        <a:spcAft>
                          <a:spcPts val="0"/>
                        </a:spcAft>
                        <a:buFont typeface="Wingdings"/>
                        <a:buChar char=""/>
                      </a:pPr>
                      <a:r>
                        <a:rPr lang="tr-TR" sz="2400" b="1" dirty="0">
                          <a:effectLst/>
                          <a:latin typeface="+mj-lt"/>
                          <a:ea typeface="Batang"/>
                        </a:rPr>
                        <a:t>Ana Metal Sanayi</a:t>
                      </a:r>
                      <a:endParaRPr lang="tr-TR" sz="2400" dirty="0">
                        <a:effectLst/>
                        <a:latin typeface="+mj-lt"/>
                        <a:ea typeface="Batang"/>
                      </a:endParaRPr>
                    </a:p>
                  </a:txBody>
                  <a:tcPr marL="68580" marR="68580" marT="0" marB="0"/>
                </a:tc>
                <a:tc>
                  <a:txBody>
                    <a:bodyPr/>
                    <a:lstStyle/>
                    <a:p>
                      <a:pPr marL="342900" lvl="0" indent="-342900">
                        <a:lnSpc>
                          <a:spcPct val="150000"/>
                        </a:lnSpc>
                        <a:spcAft>
                          <a:spcPts val="0"/>
                        </a:spcAft>
                        <a:buFont typeface="Wingdings"/>
                        <a:buChar char=""/>
                      </a:pPr>
                      <a:r>
                        <a:rPr lang="tr-TR" sz="2400" b="1">
                          <a:effectLst/>
                          <a:latin typeface="+mj-lt"/>
                          <a:ea typeface="Batang"/>
                        </a:rPr>
                        <a:t>Metal Mutfak Eşya</a:t>
                      </a:r>
                      <a:endParaRPr lang="tr-TR" sz="2400">
                        <a:effectLst/>
                        <a:latin typeface="+mj-lt"/>
                        <a:ea typeface="Batang"/>
                      </a:endParaRPr>
                    </a:p>
                  </a:txBody>
                  <a:tcPr marL="68580" marR="68580" marT="0" marB="0"/>
                </a:tc>
              </a:tr>
              <a:tr h="491000">
                <a:tc>
                  <a:txBody>
                    <a:bodyPr/>
                    <a:lstStyle/>
                    <a:p>
                      <a:pPr marL="342900" lvl="0" indent="-342900">
                        <a:lnSpc>
                          <a:spcPct val="150000"/>
                        </a:lnSpc>
                        <a:spcAft>
                          <a:spcPts val="0"/>
                        </a:spcAft>
                        <a:buFont typeface="Wingdings"/>
                        <a:buChar char=""/>
                      </a:pPr>
                      <a:r>
                        <a:rPr lang="tr-TR" sz="2400" b="1">
                          <a:effectLst/>
                          <a:latin typeface="+mj-lt"/>
                          <a:ea typeface="Batang"/>
                        </a:rPr>
                        <a:t>Tekstil</a:t>
                      </a:r>
                      <a:endParaRPr lang="tr-TR" sz="2400">
                        <a:effectLst/>
                        <a:latin typeface="+mj-lt"/>
                        <a:ea typeface="Batang"/>
                      </a:endParaRPr>
                    </a:p>
                  </a:txBody>
                  <a:tcPr marL="68580" marR="68580" marT="0" marB="0"/>
                </a:tc>
                <a:tc>
                  <a:txBody>
                    <a:bodyPr/>
                    <a:lstStyle/>
                    <a:p>
                      <a:pPr marL="342900" lvl="0" indent="-342900">
                        <a:lnSpc>
                          <a:spcPct val="150000"/>
                        </a:lnSpc>
                        <a:spcAft>
                          <a:spcPts val="0"/>
                        </a:spcAft>
                        <a:buFont typeface="Wingdings"/>
                        <a:buChar char=""/>
                      </a:pPr>
                      <a:r>
                        <a:rPr lang="tr-TR" sz="2400" b="1">
                          <a:effectLst/>
                          <a:latin typeface="+mj-lt"/>
                          <a:ea typeface="Batang"/>
                        </a:rPr>
                        <a:t>Filtre</a:t>
                      </a:r>
                      <a:endParaRPr lang="tr-TR" sz="2400">
                        <a:effectLst/>
                        <a:latin typeface="+mj-lt"/>
                        <a:ea typeface="Batang"/>
                      </a:endParaRPr>
                    </a:p>
                  </a:txBody>
                  <a:tcPr marL="68580" marR="68580" marT="0" marB="0"/>
                </a:tc>
              </a:tr>
              <a:tr h="491000">
                <a:tc>
                  <a:txBody>
                    <a:bodyPr/>
                    <a:lstStyle/>
                    <a:p>
                      <a:pPr marL="342900" lvl="0" indent="-342900">
                        <a:lnSpc>
                          <a:spcPct val="150000"/>
                        </a:lnSpc>
                        <a:spcAft>
                          <a:spcPts val="0"/>
                        </a:spcAft>
                        <a:buFont typeface="Wingdings"/>
                        <a:buChar char=""/>
                      </a:pPr>
                      <a:r>
                        <a:rPr lang="tr-TR" sz="2400" b="1">
                          <a:effectLst/>
                          <a:latin typeface="+mj-lt"/>
                          <a:ea typeface="Batang"/>
                        </a:rPr>
                        <a:t>Mobilya</a:t>
                      </a:r>
                      <a:endParaRPr lang="tr-TR" sz="2400">
                        <a:effectLst/>
                        <a:latin typeface="+mj-lt"/>
                        <a:ea typeface="Batang"/>
                      </a:endParaRPr>
                    </a:p>
                  </a:txBody>
                  <a:tcPr marL="68580" marR="68580" marT="0" marB="0"/>
                </a:tc>
                <a:tc>
                  <a:txBody>
                    <a:bodyPr/>
                    <a:lstStyle/>
                    <a:p>
                      <a:pPr marL="342900" lvl="0" indent="-342900">
                        <a:lnSpc>
                          <a:spcPct val="150000"/>
                        </a:lnSpc>
                        <a:spcAft>
                          <a:spcPts val="0"/>
                        </a:spcAft>
                        <a:buFont typeface="Wingdings"/>
                        <a:buChar char=""/>
                      </a:pPr>
                      <a:r>
                        <a:rPr lang="tr-TR" sz="2400" b="1">
                          <a:effectLst/>
                          <a:latin typeface="+mj-lt"/>
                          <a:ea typeface="Batang"/>
                        </a:rPr>
                        <a:t>Gıda Sanayi</a:t>
                      </a:r>
                      <a:endParaRPr lang="tr-TR" sz="2400">
                        <a:effectLst/>
                        <a:latin typeface="+mj-lt"/>
                        <a:ea typeface="Batang"/>
                      </a:endParaRPr>
                    </a:p>
                  </a:txBody>
                  <a:tcPr marL="68580" marR="68580" marT="0" marB="0"/>
                </a:tc>
              </a:tr>
              <a:tr h="491000">
                <a:tc>
                  <a:txBody>
                    <a:bodyPr/>
                    <a:lstStyle/>
                    <a:p>
                      <a:pPr marL="342900" lvl="0" indent="-342900">
                        <a:lnSpc>
                          <a:spcPct val="150000"/>
                        </a:lnSpc>
                        <a:spcAft>
                          <a:spcPts val="0"/>
                        </a:spcAft>
                        <a:buFont typeface="Wingdings"/>
                        <a:buChar char=""/>
                      </a:pPr>
                      <a:r>
                        <a:rPr lang="tr-TR" sz="2400" b="1">
                          <a:effectLst/>
                          <a:latin typeface="+mj-lt"/>
                          <a:ea typeface="Batang"/>
                        </a:rPr>
                        <a:t>Ayakkabı</a:t>
                      </a:r>
                      <a:endParaRPr lang="tr-TR" sz="2400">
                        <a:effectLst/>
                        <a:latin typeface="+mj-lt"/>
                        <a:ea typeface="Batang"/>
                      </a:endParaRPr>
                    </a:p>
                  </a:txBody>
                  <a:tcPr marL="68580" marR="68580" marT="0" marB="0"/>
                </a:tc>
                <a:tc>
                  <a:txBody>
                    <a:bodyPr/>
                    <a:lstStyle/>
                    <a:p>
                      <a:pPr marL="342900" lvl="0" indent="-342900">
                        <a:lnSpc>
                          <a:spcPct val="150000"/>
                        </a:lnSpc>
                        <a:spcAft>
                          <a:spcPts val="0"/>
                        </a:spcAft>
                        <a:buFont typeface="Wingdings"/>
                        <a:buChar char=""/>
                      </a:pPr>
                      <a:r>
                        <a:rPr lang="tr-TR" sz="2400" b="1" dirty="0">
                          <a:effectLst/>
                          <a:latin typeface="+mj-lt"/>
                          <a:ea typeface="Batang"/>
                        </a:rPr>
                        <a:t>Makine İmalatı</a:t>
                      </a:r>
                      <a:endParaRPr lang="tr-TR" sz="2400" dirty="0">
                        <a:effectLst/>
                        <a:latin typeface="+mj-lt"/>
                        <a:ea typeface="Batang"/>
                      </a:endParaRPr>
                    </a:p>
                  </a:txBody>
                  <a:tcPr marL="68580" marR="68580" marT="0" marB="0"/>
                </a:tc>
              </a:tr>
            </a:tbl>
          </a:graphicData>
        </a:graphic>
      </p:graphicFrame>
    </p:spTree>
    <p:extLst>
      <p:ext uri="{BB962C8B-B14F-4D97-AF65-F5344CB8AC3E}">
        <p14:creationId xmlns:p14="http://schemas.microsoft.com/office/powerpoint/2010/main" val="2882048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graphicFrame>
        <p:nvGraphicFramePr>
          <p:cNvPr id="2" name="Tablo 1"/>
          <p:cNvGraphicFramePr>
            <a:graphicFrameLocks noGrp="1"/>
          </p:cNvGraphicFramePr>
          <p:nvPr>
            <p:extLst>
              <p:ext uri="{D42A27DB-BD31-4B8C-83A1-F6EECF244321}">
                <p14:modId xmlns:p14="http://schemas.microsoft.com/office/powerpoint/2010/main" val="3942317799"/>
              </p:ext>
            </p:extLst>
          </p:nvPr>
        </p:nvGraphicFramePr>
        <p:xfrm>
          <a:off x="251520" y="908720"/>
          <a:ext cx="8820471" cy="5512308"/>
        </p:xfrm>
        <a:graphic>
          <a:graphicData uri="http://schemas.openxmlformats.org/drawingml/2006/table">
            <a:tbl>
              <a:tblPr firstRow="1" bandRow="1">
                <a:tableStyleId>{5C22544A-7EE6-4342-B048-85BDC9FD1C3A}</a:tableStyleId>
              </a:tblPr>
              <a:tblGrid>
                <a:gridCol w="3168352"/>
                <a:gridCol w="2711962"/>
                <a:gridCol w="2940157"/>
              </a:tblGrid>
              <a:tr h="370840">
                <a:tc gridSpan="3">
                  <a:txBody>
                    <a:bodyPr/>
                    <a:lstStyle/>
                    <a:p>
                      <a:pPr algn="ctr" fontAlgn="auto">
                        <a:lnSpc>
                          <a:spcPct val="150000"/>
                        </a:lnSpc>
                        <a:spcAft>
                          <a:spcPts val="0"/>
                        </a:spcAft>
                      </a:pPr>
                      <a:r>
                        <a:rPr lang="tr-TR" sz="1800" b="1" dirty="0">
                          <a:solidFill>
                            <a:srgbClr val="FFFFFF"/>
                          </a:solidFill>
                          <a:effectLst/>
                          <a:latin typeface="+mj-lt"/>
                          <a:ea typeface="Times New Roman"/>
                        </a:rPr>
                        <a:t>2018 YILI SÜRDÜRÜLEBİLİR ÜRETİMİN GELİŞTİRİLMESİ YENİLİKÇİLİK MALİ DESTEK PROGRAMI</a:t>
                      </a:r>
                      <a:endParaRPr lang="tr-TR" sz="1800" dirty="0">
                        <a:effectLst/>
                        <a:latin typeface="+mj-lt"/>
                        <a:ea typeface="Times New Roman"/>
                      </a:endParaRPr>
                    </a:p>
                  </a:txBody>
                  <a:tcPr marL="44450" marR="44450" marT="0" marB="0" anchor="ctr"/>
                </a:tc>
                <a:tc hMerge="1">
                  <a:txBody>
                    <a:bodyPr/>
                    <a:lstStyle/>
                    <a:p>
                      <a:endParaRPr lang="tr-TR"/>
                    </a:p>
                  </a:txBody>
                  <a:tcPr/>
                </a:tc>
                <a:tc hMerge="1">
                  <a:txBody>
                    <a:bodyPr/>
                    <a:lstStyle/>
                    <a:p>
                      <a:endParaRPr lang="tr-TR"/>
                    </a:p>
                  </a:txBody>
                  <a:tcPr/>
                </a:tc>
              </a:tr>
              <a:tr h="370840">
                <a:tc>
                  <a:txBody>
                    <a:bodyPr/>
                    <a:lstStyle/>
                    <a:p>
                      <a:pPr algn="l" fontAlgn="auto">
                        <a:lnSpc>
                          <a:spcPct val="150000"/>
                        </a:lnSpc>
                        <a:spcAft>
                          <a:spcPts val="0"/>
                        </a:spcAft>
                      </a:pPr>
                      <a:r>
                        <a:rPr lang="tr-TR" sz="1700" b="1" dirty="0">
                          <a:effectLst/>
                          <a:latin typeface="+mj-lt"/>
                          <a:ea typeface="Times New Roman"/>
                        </a:rPr>
                        <a:t>Programın Toplam Bütçesi</a:t>
                      </a:r>
                      <a:endParaRPr lang="tr-TR" sz="1700" dirty="0">
                        <a:effectLst/>
                        <a:latin typeface="+mj-lt"/>
                        <a:ea typeface="Times New Roman"/>
                      </a:endParaRPr>
                    </a:p>
                  </a:txBody>
                  <a:tcPr marL="44450" marR="44450" marT="0" marB="0" anchor="ctr"/>
                </a:tc>
                <a:tc gridSpan="2">
                  <a:txBody>
                    <a:bodyPr/>
                    <a:lstStyle/>
                    <a:p>
                      <a:pPr algn="ctr" fontAlgn="auto">
                        <a:lnSpc>
                          <a:spcPct val="150000"/>
                        </a:lnSpc>
                        <a:spcAft>
                          <a:spcPts val="0"/>
                        </a:spcAft>
                      </a:pPr>
                      <a:r>
                        <a:rPr lang="tr-TR" sz="1700" b="1" dirty="0">
                          <a:solidFill>
                            <a:srgbClr val="000000"/>
                          </a:solidFill>
                          <a:effectLst/>
                          <a:latin typeface="+mj-lt"/>
                          <a:ea typeface="Times New Roman"/>
                        </a:rPr>
                        <a:t>15.000.000 TL</a:t>
                      </a:r>
                      <a:endParaRPr lang="tr-TR" sz="1700" dirty="0">
                        <a:effectLst/>
                        <a:latin typeface="+mj-lt"/>
                        <a:ea typeface="Times New Roman"/>
                      </a:endParaRPr>
                    </a:p>
                  </a:txBody>
                  <a:tcPr marL="44450" marR="44450" marT="0" marB="0" anchor="ctr"/>
                </a:tc>
                <a:tc hMerge="1">
                  <a:txBody>
                    <a:bodyPr/>
                    <a:lstStyle/>
                    <a:p>
                      <a:endParaRPr lang="tr-TR"/>
                    </a:p>
                  </a:txBody>
                  <a:tcPr/>
                </a:tc>
              </a:tr>
              <a:tr h="370840">
                <a:tc>
                  <a:txBody>
                    <a:bodyPr/>
                    <a:lstStyle/>
                    <a:p>
                      <a:pPr algn="l" fontAlgn="auto">
                        <a:lnSpc>
                          <a:spcPct val="150000"/>
                        </a:lnSpc>
                        <a:spcAft>
                          <a:spcPts val="0"/>
                        </a:spcAft>
                      </a:pPr>
                      <a:r>
                        <a:rPr lang="tr-TR" sz="1700" b="1">
                          <a:effectLst/>
                          <a:latin typeface="+mj-lt"/>
                          <a:ea typeface="Times New Roman"/>
                        </a:rPr>
                        <a:t>Proje Destek Tutarı</a:t>
                      </a:r>
                      <a:endParaRPr lang="tr-TR" sz="170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a:solidFill>
                            <a:srgbClr val="000000"/>
                          </a:solidFill>
                          <a:effectLst/>
                          <a:latin typeface="+mj-lt"/>
                          <a:ea typeface="Times New Roman"/>
                        </a:rPr>
                        <a:t>Asgari 50.000 TL</a:t>
                      </a:r>
                      <a:endParaRPr lang="tr-TR" sz="170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dirty="0">
                          <a:solidFill>
                            <a:srgbClr val="000000"/>
                          </a:solidFill>
                          <a:effectLst/>
                          <a:latin typeface="+mj-lt"/>
                          <a:ea typeface="Times New Roman"/>
                        </a:rPr>
                        <a:t>Azami 500.000 TL</a:t>
                      </a:r>
                      <a:endParaRPr lang="tr-TR" sz="1700" dirty="0">
                        <a:effectLst/>
                        <a:latin typeface="+mj-lt"/>
                        <a:ea typeface="Times New Roman"/>
                      </a:endParaRPr>
                    </a:p>
                  </a:txBody>
                  <a:tcPr marL="44450" marR="44450" marT="0" marB="0" anchor="ctr"/>
                </a:tc>
              </a:tr>
              <a:tr h="370840">
                <a:tc>
                  <a:txBody>
                    <a:bodyPr/>
                    <a:lstStyle/>
                    <a:p>
                      <a:pPr algn="l" fontAlgn="auto">
                        <a:lnSpc>
                          <a:spcPct val="150000"/>
                        </a:lnSpc>
                        <a:spcAft>
                          <a:spcPts val="0"/>
                        </a:spcAft>
                      </a:pPr>
                      <a:r>
                        <a:rPr lang="tr-TR" sz="1700" b="1" dirty="0">
                          <a:effectLst/>
                          <a:latin typeface="+mj-lt"/>
                          <a:ea typeface="Times New Roman"/>
                        </a:rPr>
                        <a:t>Destek Oranı</a:t>
                      </a:r>
                      <a:endParaRPr lang="tr-TR" sz="1700" dirty="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a:solidFill>
                            <a:srgbClr val="000000"/>
                          </a:solidFill>
                          <a:effectLst/>
                          <a:latin typeface="+mj-lt"/>
                          <a:ea typeface="Times New Roman"/>
                        </a:rPr>
                        <a:t>Asgari % 25</a:t>
                      </a:r>
                      <a:endParaRPr lang="tr-TR" sz="170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dirty="0">
                          <a:solidFill>
                            <a:srgbClr val="000000"/>
                          </a:solidFill>
                          <a:effectLst/>
                          <a:latin typeface="+mj-lt"/>
                          <a:ea typeface="Times New Roman"/>
                        </a:rPr>
                        <a:t>Azami % 50</a:t>
                      </a:r>
                      <a:endParaRPr lang="tr-TR" sz="1700" dirty="0">
                        <a:effectLst/>
                        <a:latin typeface="+mj-lt"/>
                        <a:ea typeface="Times New Roman"/>
                      </a:endParaRPr>
                    </a:p>
                  </a:txBody>
                  <a:tcPr marL="44450" marR="44450" marT="0" marB="0" anchor="ctr"/>
                </a:tc>
              </a:tr>
              <a:tr h="370840">
                <a:tc>
                  <a:txBody>
                    <a:bodyPr/>
                    <a:lstStyle/>
                    <a:p>
                      <a:pPr algn="l" fontAlgn="auto">
                        <a:lnSpc>
                          <a:spcPct val="150000"/>
                        </a:lnSpc>
                        <a:spcAft>
                          <a:spcPts val="0"/>
                        </a:spcAft>
                      </a:pPr>
                      <a:r>
                        <a:rPr lang="tr-TR" sz="1700" b="1">
                          <a:effectLst/>
                          <a:latin typeface="+mj-lt"/>
                          <a:ea typeface="Times New Roman"/>
                        </a:rPr>
                        <a:t>Proje Uygulama Süresi</a:t>
                      </a:r>
                      <a:endParaRPr lang="tr-TR" sz="170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a:solidFill>
                            <a:srgbClr val="000000"/>
                          </a:solidFill>
                          <a:effectLst/>
                          <a:latin typeface="+mj-lt"/>
                          <a:ea typeface="Times New Roman"/>
                        </a:rPr>
                        <a:t>Asgari 2 ay</a:t>
                      </a:r>
                      <a:endParaRPr lang="tr-TR" sz="1700">
                        <a:effectLst/>
                        <a:latin typeface="+mj-lt"/>
                        <a:ea typeface="Times New Roman"/>
                      </a:endParaRPr>
                    </a:p>
                  </a:txBody>
                  <a:tcPr marL="44450" marR="44450" marT="0" marB="0" anchor="ctr"/>
                </a:tc>
                <a:tc>
                  <a:txBody>
                    <a:bodyPr/>
                    <a:lstStyle/>
                    <a:p>
                      <a:pPr algn="ctr" fontAlgn="auto">
                        <a:lnSpc>
                          <a:spcPct val="150000"/>
                        </a:lnSpc>
                        <a:spcAft>
                          <a:spcPts val="0"/>
                        </a:spcAft>
                      </a:pPr>
                      <a:r>
                        <a:rPr lang="tr-TR" sz="1700">
                          <a:solidFill>
                            <a:srgbClr val="000000"/>
                          </a:solidFill>
                          <a:effectLst/>
                          <a:latin typeface="+mj-lt"/>
                          <a:ea typeface="Times New Roman"/>
                        </a:rPr>
                        <a:t>Azami 18 ay</a:t>
                      </a:r>
                      <a:endParaRPr lang="tr-TR" sz="1700">
                        <a:effectLst/>
                        <a:latin typeface="+mj-lt"/>
                        <a:ea typeface="Times New Roman"/>
                      </a:endParaRPr>
                    </a:p>
                  </a:txBody>
                  <a:tcPr marL="44450" marR="44450" marT="0" marB="0" anchor="ctr"/>
                </a:tc>
              </a:tr>
              <a:tr h="370840">
                <a:tc>
                  <a:txBody>
                    <a:bodyPr/>
                    <a:lstStyle/>
                    <a:p>
                      <a:pPr algn="l" fontAlgn="auto">
                        <a:lnSpc>
                          <a:spcPct val="150000"/>
                        </a:lnSpc>
                        <a:spcAft>
                          <a:spcPts val="0"/>
                        </a:spcAft>
                      </a:pPr>
                      <a:r>
                        <a:rPr lang="tr-TR" sz="1700" b="1">
                          <a:effectLst/>
                          <a:latin typeface="+mj-lt"/>
                          <a:ea typeface="Times New Roman"/>
                        </a:rPr>
                        <a:t>Başvuru Yapılabilecek Proje Sayısı</a:t>
                      </a:r>
                      <a:endParaRPr lang="tr-TR" sz="1700">
                        <a:effectLst/>
                        <a:latin typeface="+mj-lt"/>
                        <a:ea typeface="Times New Roman"/>
                      </a:endParaRPr>
                    </a:p>
                  </a:txBody>
                  <a:tcPr marL="44450" marR="44450" marT="0" marB="0" anchor="ctr"/>
                </a:tc>
                <a:tc gridSpan="2">
                  <a:txBody>
                    <a:bodyPr/>
                    <a:lstStyle/>
                    <a:p>
                      <a:pPr algn="ctr" fontAlgn="auto">
                        <a:lnSpc>
                          <a:spcPct val="150000"/>
                        </a:lnSpc>
                        <a:spcAft>
                          <a:spcPts val="0"/>
                        </a:spcAft>
                      </a:pPr>
                      <a:r>
                        <a:rPr lang="tr-TR" sz="1700">
                          <a:solidFill>
                            <a:srgbClr val="000000"/>
                          </a:solidFill>
                          <a:effectLst/>
                          <a:latin typeface="+mj-lt"/>
                          <a:ea typeface="Times New Roman"/>
                        </a:rPr>
                        <a:t>Azami 2 adet</a:t>
                      </a:r>
                      <a:endParaRPr lang="tr-TR" sz="1700">
                        <a:effectLst/>
                        <a:latin typeface="+mj-lt"/>
                        <a:ea typeface="Times New Roman"/>
                      </a:endParaRPr>
                    </a:p>
                  </a:txBody>
                  <a:tcPr marL="44450" marR="44450" marT="0" marB="0" anchor="ctr"/>
                </a:tc>
                <a:tc hMerge="1">
                  <a:txBody>
                    <a:bodyPr/>
                    <a:lstStyle/>
                    <a:p>
                      <a:endParaRPr lang="tr-TR"/>
                    </a:p>
                  </a:txBody>
                  <a:tcPr/>
                </a:tc>
              </a:tr>
              <a:tr h="370840">
                <a:tc>
                  <a:txBody>
                    <a:bodyPr/>
                    <a:lstStyle/>
                    <a:p>
                      <a:pPr algn="l" fontAlgn="auto">
                        <a:lnSpc>
                          <a:spcPct val="150000"/>
                        </a:lnSpc>
                        <a:spcAft>
                          <a:spcPts val="0"/>
                        </a:spcAft>
                      </a:pPr>
                      <a:r>
                        <a:rPr lang="tr-TR" sz="1700" b="1">
                          <a:effectLst/>
                          <a:latin typeface="+mj-lt"/>
                          <a:ea typeface="Times New Roman"/>
                        </a:rPr>
                        <a:t>Destek Alınabilecek Proje Sayısı</a:t>
                      </a:r>
                      <a:endParaRPr lang="tr-TR" sz="1700">
                        <a:effectLst/>
                        <a:latin typeface="+mj-lt"/>
                        <a:ea typeface="Times New Roman"/>
                      </a:endParaRPr>
                    </a:p>
                  </a:txBody>
                  <a:tcPr marL="44450" marR="44450" marT="0" marB="0" anchor="ctr"/>
                </a:tc>
                <a:tc gridSpan="2">
                  <a:txBody>
                    <a:bodyPr/>
                    <a:lstStyle/>
                    <a:p>
                      <a:pPr algn="ctr" fontAlgn="auto">
                        <a:lnSpc>
                          <a:spcPct val="150000"/>
                        </a:lnSpc>
                        <a:spcAft>
                          <a:spcPts val="0"/>
                        </a:spcAft>
                      </a:pPr>
                      <a:r>
                        <a:rPr lang="tr-TR" sz="1700">
                          <a:solidFill>
                            <a:srgbClr val="000000"/>
                          </a:solidFill>
                          <a:effectLst/>
                          <a:latin typeface="+mj-lt"/>
                          <a:ea typeface="Times New Roman"/>
                        </a:rPr>
                        <a:t>Azami 1 adet</a:t>
                      </a:r>
                      <a:endParaRPr lang="tr-TR" sz="1700">
                        <a:effectLst/>
                        <a:latin typeface="+mj-lt"/>
                        <a:ea typeface="Times New Roman"/>
                      </a:endParaRPr>
                    </a:p>
                  </a:txBody>
                  <a:tcPr marL="44450" marR="44450" marT="0" marB="0" anchor="ctr"/>
                </a:tc>
                <a:tc hMerge="1">
                  <a:txBody>
                    <a:bodyPr/>
                    <a:lstStyle/>
                    <a:p>
                      <a:endParaRPr lang="tr-TR"/>
                    </a:p>
                  </a:txBody>
                  <a:tcPr/>
                </a:tc>
              </a:tr>
              <a:tr h="370840">
                <a:tc>
                  <a:txBody>
                    <a:bodyPr/>
                    <a:lstStyle/>
                    <a:p>
                      <a:pPr algn="l" fontAlgn="auto">
                        <a:lnSpc>
                          <a:spcPct val="150000"/>
                        </a:lnSpc>
                        <a:spcAft>
                          <a:spcPts val="0"/>
                        </a:spcAft>
                      </a:pPr>
                      <a:r>
                        <a:rPr lang="tr-TR" sz="1700" b="1">
                          <a:effectLst/>
                          <a:latin typeface="+mj-lt"/>
                          <a:ea typeface="Times New Roman"/>
                        </a:rPr>
                        <a:t>Proje Uygulama Yeri</a:t>
                      </a:r>
                      <a:endParaRPr lang="tr-TR" sz="1700">
                        <a:effectLst/>
                        <a:latin typeface="+mj-lt"/>
                        <a:ea typeface="Times New Roman"/>
                      </a:endParaRPr>
                    </a:p>
                  </a:txBody>
                  <a:tcPr marL="44450" marR="44450" marT="0" marB="0" anchor="ctr"/>
                </a:tc>
                <a:tc gridSpan="2">
                  <a:txBody>
                    <a:bodyPr/>
                    <a:lstStyle/>
                    <a:p>
                      <a:pPr algn="ctr" fontAlgn="auto">
                        <a:lnSpc>
                          <a:spcPts val="1800"/>
                        </a:lnSpc>
                        <a:spcAft>
                          <a:spcPts val="0"/>
                        </a:spcAft>
                      </a:pPr>
                      <a:r>
                        <a:rPr lang="tr-TR" sz="1700">
                          <a:solidFill>
                            <a:srgbClr val="000000"/>
                          </a:solidFill>
                          <a:effectLst/>
                          <a:latin typeface="+mj-lt"/>
                          <a:ea typeface="Times New Roman"/>
                        </a:rPr>
                        <a:t>Hatay, Kahramanmaraş ve Osmaniye illeri</a:t>
                      </a:r>
                      <a:endParaRPr lang="tr-TR" sz="1700">
                        <a:effectLst/>
                        <a:latin typeface="+mj-lt"/>
                        <a:ea typeface="Times New Roman"/>
                      </a:endParaRPr>
                    </a:p>
                  </a:txBody>
                  <a:tcPr marL="44450" marR="44450" marT="0" marB="0" anchor="ctr"/>
                </a:tc>
                <a:tc hMerge="1">
                  <a:txBody>
                    <a:bodyPr/>
                    <a:lstStyle/>
                    <a:p>
                      <a:endParaRPr lang="tr-TR"/>
                    </a:p>
                  </a:txBody>
                  <a:tcPr/>
                </a:tc>
              </a:tr>
              <a:tr h="370840">
                <a:tc>
                  <a:txBody>
                    <a:bodyPr/>
                    <a:lstStyle/>
                    <a:p>
                      <a:pPr algn="l" fontAlgn="auto">
                        <a:lnSpc>
                          <a:spcPct val="150000"/>
                        </a:lnSpc>
                        <a:spcAft>
                          <a:spcPts val="0"/>
                        </a:spcAft>
                      </a:pPr>
                      <a:r>
                        <a:rPr lang="tr-TR" sz="1700" b="1">
                          <a:effectLst/>
                          <a:latin typeface="+mj-lt"/>
                          <a:ea typeface="Times New Roman"/>
                        </a:rPr>
                        <a:t>Uygun Başvuru Sahipleri</a:t>
                      </a:r>
                      <a:endParaRPr lang="tr-TR" sz="1700">
                        <a:effectLst/>
                        <a:latin typeface="+mj-lt"/>
                        <a:ea typeface="Times New Roman"/>
                      </a:endParaRPr>
                    </a:p>
                  </a:txBody>
                  <a:tcPr marL="44450" marR="44450" marT="0" marB="0" anchor="ctr"/>
                </a:tc>
                <a:tc gridSpan="2">
                  <a:txBody>
                    <a:bodyPr/>
                    <a:lstStyle/>
                    <a:p>
                      <a:pPr algn="just">
                        <a:lnSpc>
                          <a:spcPct val="115000"/>
                        </a:lnSpc>
                        <a:spcAft>
                          <a:spcPts val="0"/>
                        </a:spcAft>
                      </a:pPr>
                      <a:r>
                        <a:rPr lang="tr-TR" sz="1700" dirty="0">
                          <a:solidFill>
                            <a:srgbClr val="000000"/>
                          </a:solidFill>
                          <a:effectLst/>
                          <a:latin typeface="+mj-lt"/>
                          <a:ea typeface="Times New Roman"/>
                        </a:rPr>
                        <a:t>Ticari Esaslara Göre Faaliyet Gösteren ve İmalat Yapan ya da Yapmaya Başlayacak Olan </a:t>
                      </a:r>
                      <a:endParaRPr lang="tr-TR" sz="1700" dirty="0">
                        <a:effectLst/>
                        <a:latin typeface="+mj-lt"/>
                        <a:ea typeface="Times New Roman"/>
                      </a:endParaRPr>
                    </a:p>
                    <a:p>
                      <a:pPr marL="342900" lvl="0" indent="-342900">
                        <a:lnSpc>
                          <a:spcPct val="115000"/>
                        </a:lnSpc>
                        <a:spcAft>
                          <a:spcPts val="0"/>
                        </a:spcAft>
                        <a:buFont typeface="Wingdings"/>
                        <a:buChar char=""/>
                      </a:pPr>
                      <a:r>
                        <a:rPr lang="tr-TR" sz="1700" dirty="0">
                          <a:solidFill>
                            <a:srgbClr val="000000"/>
                          </a:solidFill>
                          <a:effectLst/>
                          <a:latin typeface="+mj-lt"/>
                          <a:ea typeface="Batang"/>
                        </a:rPr>
                        <a:t>Mikro, Küçük ve Orta Ölçekli İşletmeler</a:t>
                      </a:r>
                      <a:endParaRPr lang="tr-TR" sz="1700" dirty="0">
                        <a:effectLst/>
                        <a:latin typeface="+mj-lt"/>
                        <a:ea typeface="Batang"/>
                      </a:endParaRPr>
                    </a:p>
                    <a:p>
                      <a:pPr marL="342900" lvl="0" indent="-342900">
                        <a:lnSpc>
                          <a:spcPct val="115000"/>
                        </a:lnSpc>
                        <a:spcAft>
                          <a:spcPts val="0"/>
                        </a:spcAft>
                        <a:buFont typeface="Wingdings"/>
                        <a:buChar char=""/>
                      </a:pPr>
                      <a:r>
                        <a:rPr lang="tr-TR" sz="1700" dirty="0">
                          <a:solidFill>
                            <a:srgbClr val="000000"/>
                          </a:solidFill>
                          <a:effectLst/>
                          <a:latin typeface="+mj-lt"/>
                          <a:ea typeface="Batang"/>
                        </a:rPr>
                        <a:t>Kooperatifler ve Birlikler (Kar Amacı Güden)</a:t>
                      </a:r>
                      <a:endParaRPr lang="tr-TR" sz="1700" dirty="0">
                        <a:effectLst/>
                        <a:latin typeface="+mj-lt"/>
                        <a:ea typeface="Batang"/>
                      </a:endParaRPr>
                    </a:p>
                  </a:txBody>
                  <a:tcPr marL="44450" marR="44450" marT="0" marB="0" anchor="ctr"/>
                </a:tc>
                <a:tc hMerge="1">
                  <a:txBody>
                    <a:bodyPr/>
                    <a:lstStyle/>
                    <a:p>
                      <a:endParaRPr lang="tr-TR"/>
                    </a:p>
                  </a:txBody>
                  <a:tcPr/>
                </a:tc>
              </a:tr>
              <a:tr h="370840">
                <a:tc>
                  <a:txBody>
                    <a:bodyPr/>
                    <a:lstStyle/>
                    <a:p>
                      <a:pPr algn="l" fontAlgn="auto">
                        <a:lnSpc>
                          <a:spcPct val="150000"/>
                        </a:lnSpc>
                        <a:spcAft>
                          <a:spcPts val="0"/>
                        </a:spcAft>
                      </a:pPr>
                      <a:r>
                        <a:rPr lang="tr-TR" sz="1700" b="1">
                          <a:effectLst/>
                          <a:latin typeface="+mj-lt"/>
                          <a:ea typeface="Times New Roman"/>
                        </a:rPr>
                        <a:t>Programın Öncelikli Sektörleri</a:t>
                      </a:r>
                      <a:endParaRPr lang="tr-TR" sz="1700">
                        <a:effectLst/>
                        <a:latin typeface="+mj-lt"/>
                        <a:ea typeface="Times New Roman"/>
                      </a:endParaRPr>
                    </a:p>
                  </a:txBody>
                  <a:tcPr marL="44450" marR="44450" marT="0" marB="0" anchor="ctr"/>
                </a:tc>
                <a:tc gridSpan="2">
                  <a:txBody>
                    <a:bodyPr/>
                    <a:lstStyle/>
                    <a:p>
                      <a:pPr algn="ctr" fontAlgn="auto">
                        <a:lnSpc>
                          <a:spcPct val="150000"/>
                        </a:lnSpc>
                        <a:spcAft>
                          <a:spcPts val="0"/>
                        </a:spcAft>
                      </a:pPr>
                      <a:r>
                        <a:rPr lang="tr-TR" sz="1700" dirty="0">
                          <a:solidFill>
                            <a:srgbClr val="000000"/>
                          </a:solidFill>
                          <a:effectLst/>
                          <a:latin typeface="+mj-lt"/>
                          <a:ea typeface="Times New Roman"/>
                        </a:rPr>
                        <a:t>Ana Metal Sanayi, Tekstil, Mobilya, Ayakkabı, Metal Mutfak Eşya, Filtre,  Gıda Sanayi, Makine İmalatı</a:t>
                      </a:r>
                      <a:endParaRPr lang="tr-TR" sz="1700" dirty="0">
                        <a:effectLst/>
                        <a:latin typeface="+mj-lt"/>
                        <a:ea typeface="Times New Roman"/>
                      </a:endParaRPr>
                    </a:p>
                  </a:txBody>
                  <a:tcPr marL="44450" marR="44450" marT="0" marB="0" anchor="ctr"/>
                </a:tc>
                <a:tc hMerge="1">
                  <a:txBody>
                    <a:bodyPr/>
                    <a:lstStyle/>
                    <a:p>
                      <a:endParaRPr lang="tr-TR"/>
                    </a:p>
                  </a:txBody>
                  <a:tcPr/>
                </a:tc>
              </a:tr>
            </a:tbl>
          </a:graphicData>
        </a:graphic>
      </p:graphicFrame>
    </p:spTree>
    <p:extLst>
      <p:ext uri="{BB962C8B-B14F-4D97-AF65-F5344CB8AC3E}">
        <p14:creationId xmlns:p14="http://schemas.microsoft.com/office/powerpoint/2010/main" val="1692500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760640"/>
          </a:xfrm>
        </p:spPr>
        <p:txBody>
          <a:bodyPr>
            <a:noAutofit/>
          </a:bodyPr>
          <a:lstStyle/>
          <a:p>
            <a:pPr marL="0" lvl="0" indent="0">
              <a:buNone/>
            </a:pPr>
            <a:r>
              <a:rPr lang="tr-TR" sz="2200" b="1" dirty="0" smtClean="0">
                <a:latin typeface="+mj-lt"/>
              </a:rPr>
              <a:t>BAŞVURU SAHİBİNİN UYGUNLUĞU</a:t>
            </a:r>
          </a:p>
          <a:p>
            <a:pPr marL="0" lvl="0" indent="0">
              <a:buNone/>
            </a:pPr>
            <a:endParaRPr lang="tr-TR" sz="2200" b="1" dirty="0" smtClean="0">
              <a:latin typeface="+mj-lt"/>
            </a:endParaRPr>
          </a:p>
          <a:p>
            <a:pPr lvl="0"/>
            <a:r>
              <a:rPr lang="tr-TR" sz="2200" b="1" dirty="0">
                <a:latin typeface="+mj-lt"/>
              </a:rPr>
              <a:t>Destek almaya hak kazanabilmek için, başvuru sahipleri aşağıda belirtilen koşulların </a:t>
            </a:r>
            <a:r>
              <a:rPr lang="tr-TR" sz="2200" b="1" u="sng" dirty="0">
                <a:latin typeface="+mj-lt"/>
              </a:rPr>
              <a:t>tümüne uymalıdır:</a:t>
            </a:r>
            <a:endParaRPr lang="tr-TR" sz="2200" dirty="0" smtClean="0">
              <a:latin typeface="+mj-lt"/>
            </a:endParaRPr>
          </a:p>
          <a:p>
            <a:pPr lvl="0">
              <a:buFont typeface="Wingdings" pitchFamily="2" charset="2"/>
              <a:buChar char="ü"/>
            </a:pPr>
            <a:r>
              <a:rPr lang="tr-TR" sz="2200" dirty="0" smtClean="0">
                <a:latin typeface="+mj-lt"/>
              </a:rPr>
              <a:t>İmalat </a:t>
            </a:r>
            <a:r>
              <a:rPr lang="tr-TR" sz="2200" dirty="0">
                <a:latin typeface="+mj-lt"/>
              </a:rPr>
              <a:t>sanayinde faaliyet gösteriyor olması ya da proje sonunda imalat sanayinde faaliyete geçecek olması</a:t>
            </a:r>
          </a:p>
          <a:p>
            <a:pPr lvl="0">
              <a:buFont typeface="Wingdings" pitchFamily="2" charset="2"/>
              <a:buChar char="ü"/>
            </a:pPr>
            <a:r>
              <a:rPr lang="tr-TR" sz="2200" dirty="0">
                <a:latin typeface="+mj-lt"/>
              </a:rPr>
              <a:t>Merkez ya da yasal şubesi TR63 Bölgesinde kayıtlı olan ve bölgeye yatırım yapacak işletmelerin, </a:t>
            </a:r>
            <a:r>
              <a:rPr lang="tr-TR" sz="2200" b="1" dirty="0">
                <a:latin typeface="+mj-lt"/>
              </a:rPr>
              <a:t>01.07.2017 tarihinden önce</a:t>
            </a:r>
            <a:r>
              <a:rPr lang="tr-TR" sz="2200" dirty="0">
                <a:latin typeface="+mj-lt"/>
              </a:rPr>
              <a:t> TR63 Bölgesinde kurulmuş, tescil edilmiş ve faaliyette olması,</a:t>
            </a:r>
          </a:p>
          <a:p>
            <a:pPr lvl="0">
              <a:buFont typeface="Wingdings" pitchFamily="2" charset="2"/>
              <a:buChar char="ü"/>
            </a:pPr>
            <a:r>
              <a:rPr lang="tr-TR" sz="2200" dirty="0">
                <a:latin typeface="+mj-lt"/>
              </a:rPr>
              <a:t>Merkez ya da yasal şubesi TR63 Bölgesi dışında olan ve bölgeye yatırım yapacak işletmelerin, </a:t>
            </a:r>
            <a:r>
              <a:rPr lang="tr-TR" sz="2200" b="1" dirty="0">
                <a:latin typeface="+mj-lt"/>
              </a:rPr>
              <a:t>01.07.2017 tarihinden önce </a:t>
            </a:r>
            <a:r>
              <a:rPr lang="tr-TR" sz="2200" dirty="0">
                <a:latin typeface="+mj-lt"/>
              </a:rPr>
              <a:t>kurulmuş, tescil edilmiş ve faaliyette olması ve son başvuru tarihine kadar bölgeye kayıt yaptırmış olması</a:t>
            </a:r>
            <a:r>
              <a:rPr lang="tr-TR" sz="2200" dirty="0" smtClean="0">
                <a:latin typeface="+mj-lt"/>
              </a:rPr>
              <a:t>,</a:t>
            </a:r>
          </a:p>
          <a:p>
            <a:pPr lvl="0">
              <a:buFont typeface="Wingdings" pitchFamily="2" charset="2"/>
              <a:buChar char="ü"/>
            </a:pPr>
            <a:endParaRPr lang="tr-TR" sz="2200" dirty="0">
              <a:latin typeface="+mj-lt"/>
            </a:endParaRPr>
          </a:p>
        </p:txBody>
      </p:sp>
    </p:spTree>
    <p:extLst>
      <p:ext uri="{BB962C8B-B14F-4D97-AF65-F5344CB8AC3E}">
        <p14:creationId xmlns:p14="http://schemas.microsoft.com/office/powerpoint/2010/main" val="34165780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760640"/>
          </a:xfrm>
        </p:spPr>
        <p:txBody>
          <a:bodyPr>
            <a:noAutofit/>
          </a:bodyPr>
          <a:lstStyle/>
          <a:p>
            <a:pPr marL="0" lvl="0" indent="0">
              <a:buNone/>
            </a:pPr>
            <a:r>
              <a:rPr lang="tr-TR" sz="2200" b="1" dirty="0" smtClean="0">
                <a:latin typeface="+mj-lt"/>
              </a:rPr>
              <a:t>BAŞVURU SAHİBİNİN UYGUNLUĞU</a:t>
            </a:r>
          </a:p>
          <a:p>
            <a:pPr marL="0" lvl="0" indent="0">
              <a:buNone/>
            </a:pPr>
            <a:endParaRPr lang="tr-TR" sz="2200" b="1" dirty="0" smtClean="0">
              <a:latin typeface="+mj-lt"/>
            </a:endParaRPr>
          </a:p>
          <a:p>
            <a:pPr algn="just">
              <a:buFont typeface="Wingdings" pitchFamily="2" charset="2"/>
              <a:buChar char="ü"/>
            </a:pPr>
            <a:r>
              <a:rPr lang="tr-TR" sz="2200" dirty="0" smtClean="0"/>
              <a:t>Faaliyette </a:t>
            </a:r>
            <a:r>
              <a:rPr lang="tr-TR" sz="2200" dirty="0"/>
              <a:t>olması [Başvuru Sahibinin personel ve/veya makine- ekipmanlarıyla birlikte en az </a:t>
            </a:r>
            <a:r>
              <a:rPr lang="tr-TR" sz="2200" b="1" dirty="0"/>
              <a:t>01.07.2017 tarihinden</a:t>
            </a:r>
            <a:r>
              <a:rPr lang="tr-TR" sz="2200" dirty="0"/>
              <a:t> beri işler durumda (faaliyette) olması] (Bölge dışından yatırım yapacak işletmeler için bölge dışındaki merkez ya da yasal şubesinin faaliyette olduğunun belgelenmesi gerekmektedir)</a:t>
            </a:r>
          </a:p>
          <a:p>
            <a:pPr lvl="0" algn="just">
              <a:buFont typeface="Wingdings" pitchFamily="2" charset="2"/>
              <a:buChar char="ü"/>
            </a:pPr>
            <a:r>
              <a:rPr lang="tr-TR" sz="2200" dirty="0" smtClean="0">
                <a:latin typeface="+mj-lt"/>
              </a:rPr>
              <a:t>Projenin </a:t>
            </a:r>
            <a:r>
              <a:rPr lang="tr-TR" sz="2200" dirty="0">
                <a:latin typeface="+mj-lt"/>
              </a:rPr>
              <a:t>hazırlığından ve yönetiminden (eğer varsa ortakları ile birlikte) doğrudan sorumlu olması, aracı olarak hareket etmemesi</a:t>
            </a:r>
          </a:p>
          <a:p>
            <a:pPr lvl="0" algn="just">
              <a:buFont typeface="Wingdings" pitchFamily="2" charset="2"/>
              <a:buChar char="ü"/>
            </a:pPr>
            <a:r>
              <a:rPr lang="tr-TR" sz="2200" dirty="0">
                <a:latin typeface="+mj-lt"/>
              </a:rPr>
              <a:t>Proje kapsamında inşa edilecek ya da geliştirilecek yapı ve/veya projenin uygulanacağı yapıya/işyerine/işletmeye vb. ilişkin, ya başvuru sahibinin kanuni sahibi ve işletmecisi olması ya da program ilan tarihinden sonraki </a:t>
            </a:r>
            <a:r>
              <a:rPr lang="tr-TR" sz="2200" b="1" dirty="0">
                <a:latin typeface="+mj-lt"/>
              </a:rPr>
              <a:t>5 yılı kapsayacak kira kontratı/protokol </a:t>
            </a:r>
            <a:r>
              <a:rPr lang="tr-TR" sz="2200" dirty="0">
                <a:latin typeface="+mj-lt"/>
              </a:rPr>
              <a:t>vb. sunması ve kiralanan yapılar için yapı değiştirme konusunda mülk sahibinin muvafakatinin </a:t>
            </a:r>
            <a:r>
              <a:rPr lang="tr-TR" sz="2200" dirty="0" smtClean="0">
                <a:latin typeface="+mj-lt"/>
              </a:rPr>
              <a:t>olması</a:t>
            </a:r>
            <a:endParaRPr lang="tr-TR" sz="2200" dirty="0">
              <a:latin typeface="+mj-lt"/>
            </a:endParaRPr>
          </a:p>
        </p:txBody>
      </p:sp>
    </p:spTree>
    <p:extLst>
      <p:ext uri="{BB962C8B-B14F-4D97-AF65-F5344CB8AC3E}">
        <p14:creationId xmlns:p14="http://schemas.microsoft.com/office/powerpoint/2010/main" val="305234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836712"/>
            <a:ext cx="8649270" cy="5904656"/>
          </a:xfrm>
        </p:spPr>
        <p:txBody>
          <a:bodyPr>
            <a:noAutofit/>
          </a:bodyPr>
          <a:lstStyle/>
          <a:p>
            <a:pPr marL="0" indent="0" algn="just">
              <a:spcAft>
                <a:spcPts val="1200"/>
              </a:spcAft>
              <a:buNone/>
            </a:pPr>
            <a:r>
              <a:rPr lang="tr-TR" sz="2200" b="1" dirty="0" smtClean="0"/>
              <a:t>ÖRNEK PROJE KONULARI</a:t>
            </a:r>
          </a:p>
          <a:p>
            <a:pPr algn="just">
              <a:spcAft>
                <a:spcPts val="1200"/>
              </a:spcAft>
            </a:pPr>
            <a:r>
              <a:rPr lang="tr-TR" sz="2200" b="1" dirty="0" smtClean="0"/>
              <a:t>Öncelik </a:t>
            </a:r>
            <a:r>
              <a:rPr lang="tr-TR" sz="2200" b="1" dirty="0"/>
              <a:t>1. KOBİ’lerde yenilikçiliğin </a:t>
            </a:r>
            <a:r>
              <a:rPr lang="tr-TR" sz="2200" b="1" dirty="0" smtClean="0"/>
              <a:t>desteklenmesi</a:t>
            </a:r>
          </a:p>
          <a:p>
            <a:pPr lvl="0" algn="just">
              <a:buFont typeface="Wingdings" pitchFamily="2" charset="2"/>
              <a:buChar char="ü"/>
            </a:pPr>
            <a:r>
              <a:rPr lang="tr-TR" sz="2200" dirty="0" smtClean="0"/>
              <a:t>Katma </a:t>
            </a:r>
            <a:r>
              <a:rPr lang="tr-TR" sz="2200" dirty="0"/>
              <a:t>değeri yüksek </a:t>
            </a:r>
            <a:r>
              <a:rPr lang="tr-TR" sz="2200" b="1" dirty="0"/>
              <a:t>yeni ürün </a:t>
            </a:r>
            <a:r>
              <a:rPr lang="tr-TR" sz="2200" dirty="0"/>
              <a:t>üretilmesine yönelik üretim hatlarının kurulmasına yönelik yatırımlar,</a:t>
            </a:r>
          </a:p>
          <a:p>
            <a:pPr lvl="0" algn="just">
              <a:buFont typeface="Wingdings" pitchFamily="2" charset="2"/>
              <a:buChar char="ü"/>
            </a:pPr>
            <a:r>
              <a:rPr lang="tr-TR" sz="2200" dirty="0"/>
              <a:t>İşletmelerde mevcut </a:t>
            </a:r>
            <a:r>
              <a:rPr lang="tr-TR" sz="2200" b="1" dirty="0"/>
              <a:t>üretim yapısının </a:t>
            </a:r>
            <a:r>
              <a:rPr lang="tr-TR" sz="2200" dirty="0"/>
              <a:t>yenilikçi yöntemlerle geliştirilmesine yönelik yatırımlar,</a:t>
            </a:r>
          </a:p>
          <a:p>
            <a:pPr lvl="0" algn="just">
              <a:buFont typeface="Wingdings" pitchFamily="2" charset="2"/>
              <a:buChar char="ü"/>
            </a:pPr>
            <a:r>
              <a:rPr lang="tr-TR" sz="2200" dirty="0" smtClean="0"/>
              <a:t>İşletmelerin, ulusal ve uluslararası </a:t>
            </a:r>
            <a:r>
              <a:rPr lang="tr-TR" sz="2200" b="1" dirty="0"/>
              <a:t>kalite </a:t>
            </a:r>
            <a:r>
              <a:rPr lang="tr-TR" sz="2200" b="1" dirty="0" smtClean="0"/>
              <a:t>standartlarına </a:t>
            </a:r>
            <a:r>
              <a:rPr lang="tr-TR" sz="2200" dirty="0" smtClean="0"/>
              <a:t>yönelik </a:t>
            </a:r>
            <a:r>
              <a:rPr lang="tr-TR" sz="2200" dirty="0"/>
              <a:t>yatırımlar (</a:t>
            </a:r>
            <a:r>
              <a:rPr lang="tr-TR" sz="2200" b="1" dirty="0"/>
              <a:t>CE işareti, TSE, ISO, HACCP </a:t>
            </a:r>
            <a:r>
              <a:rPr lang="tr-TR" sz="2200" dirty="0"/>
              <a:t>belgeleri alımını içeren yatırımlar vb.),</a:t>
            </a:r>
          </a:p>
          <a:p>
            <a:pPr lvl="0" algn="just">
              <a:buFont typeface="Wingdings" pitchFamily="2" charset="2"/>
              <a:buChar char="ü"/>
            </a:pPr>
            <a:r>
              <a:rPr lang="tr-TR" sz="2200" b="1" dirty="0"/>
              <a:t>Marka, </a:t>
            </a:r>
            <a:r>
              <a:rPr lang="tr-TR" sz="2200" dirty="0"/>
              <a:t>patent, faydalı model, endüstriyel tasarım vb. </a:t>
            </a:r>
            <a:r>
              <a:rPr lang="tr-TR" sz="2200" dirty="0" smtClean="0"/>
              <a:t>tescillenmiş </a:t>
            </a:r>
            <a:r>
              <a:rPr lang="tr-TR" sz="2200" dirty="0"/>
              <a:t>ürünlerin ticarileştirilmesine yönelik yatırımlar,</a:t>
            </a:r>
          </a:p>
          <a:p>
            <a:pPr lvl="0" algn="just">
              <a:buFont typeface="Wingdings" pitchFamily="2" charset="2"/>
              <a:buChar char="ü"/>
            </a:pPr>
            <a:r>
              <a:rPr lang="tr-TR" sz="2200" dirty="0" smtClean="0"/>
              <a:t>Yeni </a:t>
            </a:r>
            <a:r>
              <a:rPr lang="tr-TR" sz="2200" b="1" dirty="0"/>
              <a:t>teknolojilerin işletmeye transfer </a:t>
            </a:r>
            <a:r>
              <a:rPr lang="tr-TR" sz="2200" dirty="0"/>
              <a:t>edilmesi yoluyla üretimde verimliliğin artırılmasına yönelik yatırımlar,</a:t>
            </a:r>
          </a:p>
          <a:p>
            <a:pPr lvl="0" algn="just">
              <a:buFont typeface="Wingdings" pitchFamily="2" charset="2"/>
              <a:buChar char="ü"/>
            </a:pPr>
            <a:r>
              <a:rPr lang="tr-TR" sz="2200" b="1" dirty="0" smtClean="0"/>
              <a:t>Üretim </a:t>
            </a:r>
            <a:r>
              <a:rPr lang="tr-TR" sz="2200" b="1" dirty="0"/>
              <a:t>zincirinde eksik halkaların tamamlanması</a:t>
            </a:r>
            <a:r>
              <a:rPr lang="tr-TR" sz="2200" dirty="0"/>
              <a:t> ve entegre üretim işletmelerinin kurulmasına yönelik yatırımlar</a:t>
            </a:r>
            <a:r>
              <a:rPr lang="tr-TR" sz="2200" dirty="0" smtClean="0"/>
              <a:t>.</a:t>
            </a:r>
            <a:endParaRPr lang="tr-TR" sz="2200" b="1" dirty="0" smtClean="0">
              <a:latin typeface="+mj-lt"/>
            </a:endParaRPr>
          </a:p>
        </p:txBody>
      </p:sp>
    </p:spTree>
    <p:extLst>
      <p:ext uri="{BB962C8B-B14F-4D97-AF65-F5344CB8AC3E}">
        <p14:creationId xmlns:p14="http://schemas.microsoft.com/office/powerpoint/2010/main" val="25169742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aşlık 1"/>
          <p:cNvSpPr txBox="1">
            <a:spLocks/>
          </p:cNvSpPr>
          <p:nvPr/>
        </p:nvSpPr>
        <p:spPr>
          <a:xfrm>
            <a:off x="899592" y="-27384"/>
            <a:ext cx="7704856" cy="864096"/>
          </a:xfrm>
          <a:prstGeom prst="rect">
            <a:avLst/>
          </a:prstGeom>
        </p:spPr>
        <p:txBody>
          <a:bodyPr vert="horz" lIns="91440" tIns="45720" rIns="91440" bIns="45720" rtlCol="0" anchor="ctr">
            <a:normAutofit/>
          </a:bodyPr>
          <a:lstStyle>
            <a:lvl1pPr algn="r" defTabSz="914400" rtl="0"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a:lstStyle>
          <a:p>
            <a:pPr algn="ctr"/>
            <a:r>
              <a:rPr lang="tr-TR" sz="2400" b="1" dirty="0" smtClean="0">
                <a:solidFill>
                  <a:schemeClr val="bg1"/>
                </a:solidFill>
                <a:cs typeface="Times New Roman" pitchFamily="18" charset="0"/>
              </a:rPr>
              <a:t>Sürdürülebilir Üretimin Geliştirilmesi ve Yenilikçilik </a:t>
            </a:r>
            <a:br>
              <a:rPr lang="tr-TR" sz="2400" b="1" dirty="0" smtClean="0">
                <a:solidFill>
                  <a:schemeClr val="bg1"/>
                </a:solidFill>
                <a:cs typeface="Times New Roman" pitchFamily="18" charset="0"/>
              </a:rPr>
            </a:br>
            <a:r>
              <a:rPr lang="tr-TR" sz="2400" b="1" dirty="0" smtClean="0">
                <a:solidFill>
                  <a:schemeClr val="bg1"/>
                </a:solidFill>
                <a:cs typeface="Times New Roman" pitchFamily="18" charset="0"/>
              </a:rPr>
              <a:t>Mali Destek Programı-4 (YENİ-4)</a:t>
            </a:r>
            <a:endParaRPr lang="tr-TR" sz="2400" b="1" dirty="0">
              <a:solidFill>
                <a:schemeClr val="bg1"/>
              </a:solidFill>
            </a:endParaRPr>
          </a:p>
        </p:txBody>
      </p:sp>
      <p:sp>
        <p:nvSpPr>
          <p:cNvPr id="6" name="Metin Yer Tutucusu 2"/>
          <p:cNvSpPr>
            <a:spLocks noGrp="1"/>
          </p:cNvSpPr>
          <p:nvPr>
            <p:ph type="body" sz="half" idx="1"/>
          </p:nvPr>
        </p:nvSpPr>
        <p:spPr>
          <a:xfrm>
            <a:off x="323528" y="764704"/>
            <a:ext cx="8649270" cy="4464496"/>
          </a:xfrm>
        </p:spPr>
        <p:txBody>
          <a:bodyPr>
            <a:noAutofit/>
          </a:bodyPr>
          <a:lstStyle/>
          <a:p>
            <a:r>
              <a:rPr lang="tr-TR" sz="2200" b="1" dirty="0"/>
              <a:t>Öncelik 2: KOBİ’lerde teknolojik altyapının </a:t>
            </a:r>
            <a:r>
              <a:rPr lang="tr-TR" sz="2200" b="1" dirty="0" smtClean="0"/>
              <a:t>güçlendirilmesi</a:t>
            </a:r>
          </a:p>
          <a:p>
            <a:endParaRPr lang="tr-TR" sz="2200" b="1" dirty="0"/>
          </a:p>
          <a:p>
            <a:pPr lvl="0" algn="just">
              <a:lnSpc>
                <a:spcPct val="150000"/>
              </a:lnSpc>
              <a:buFont typeface="Wingdings" pitchFamily="2" charset="2"/>
              <a:buChar char="ü"/>
            </a:pPr>
            <a:r>
              <a:rPr lang="tr-TR" sz="2200" dirty="0"/>
              <a:t>İşletmelerde </a:t>
            </a:r>
            <a:r>
              <a:rPr lang="tr-TR" sz="2200" b="1" dirty="0"/>
              <a:t>üretim hatlarının modernizasyonuna </a:t>
            </a:r>
            <a:r>
              <a:rPr lang="tr-TR" sz="2200" dirty="0"/>
              <a:t>yönelik yatırımlar,</a:t>
            </a:r>
          </a:p>
          <a:p>
            <a:pPr lvl="0" algn="just">
              <a:buFont typeface="Wingdings" pitchFamily="2" charset="2"/>
              <a:buChar char="ü"/>
            </a:pPr>
            <a:r>
              <a:rPr lang="tr-TR" sz="2200" dirty="0"/>
              <a:t>Sektörün ihtiyaç duyduğu </a:t>
            </a:r>
            <a:r>
              <a:rPr lang="tr-TR" sz="2200" b="1" dirty="0"/>
              <a:t>teknolojik yöntem ve uygulamaların </a:t>
            </a:r>
            <a:r>
              <a:rPr lang="tr-TR" sz="2200" dirty="0"/>
              <a:t>yaygınlaştırılmasına yönelik yatırımlar,</a:t>
            </a:r>
          </a:p>
          <a:p>
            <a:pPr lvl="0" algn="just">
              <a:buFont typeface="Wingdings" pitchFamily="2" charset="2"/>
              <a:buChar char="ü"/>
            </a:pPr>
            <a:r>
              <a:rPr lang="tr-TR" sz="2200" b="1" dirty="0"/>
              <a:t>Dolum, etiketleme ve paketleme makinesi </a:t>
            </a:r>
            <a:r>
              <a:rPr lang="tr-TR" sz="2200" dirty="0"/>
              <a:t>üretimine yönelik yatırımlar,</a:t>
            </a:r>
          </a:p>
          <a:p>
            <a:pPr lvl="0" algn="just">
              <a:buFont typeface="Wingdings" pitchFamily="2" charset="2"/>
              <a:buChar char="ü"/>
            </a:pPr>
            <a:r>
              <a:rPr lang="tr-TR" sz="2200" b="1" dirty="0"/>
              <a:t>Paketli, fileli, etiketli gıda</a:t>
            </a:r>
            <a:r>
              <a:rPr lang="tr-TR" sz="2200" dirty="0"/>
              <a:t> üretiminin geliştirilmesine yönelik yatırımlar,</a:t>
            </a:r>
          </a:p>
          <a:p>
            <a:pPr lvl="0" algn="just">
              <a:buFont typeface="Wingdings" pitchFamily="2" charset="2"/>
              <a:buChar char="ü"/>
            </a:pPr>
            <a:r>
              <a:rPr lang="tr-TR" sz="2200" dirty="0"/>
              <a:t>İşletmelerde yeniliğin yayılmasına yönelik iyi uygulamaların yaygınlaştırılmasına yönelik yatırımlar ,</a:t>
            </a:r>
          </a:p>
          <a:p>
            <a:pPr lvl="0" algn="just">
              <a:buFont typeface="Wingdings" pitchFamily="2" charset="2"/>
              <a:buChar char="ü"/>
            </a:pPr>
            <a:r>
              <a:rPr lang="tr-TR" sz="2200" dirty="0"/>
              <a:t>Makine imalatı yapan işletmelerin desteklenmesine yönelik yatırımlar.</a:t>
            </a:r>
          </a:p>
        </p:txBody>
      </p:sp>
    </p:spTree>
    <p:extLst>
      <p:ext uri="{BB962C8B-B14F-4D97-AF65-F5344CB8AC3E}">
        <p14:creationId xmlns:p14="http://schemas.microsoft.com/office/powerpoint/2010/main" val="3764300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Bileşik">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ileşik">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ileşik">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6123</TotalTime>
  <Words>1690</Words>
  <Application>Microsoft Office PowerPoint</Application>
  <PresentationFormat>Ekran Gösterisi (4:3)</PresentationFormat>
  <Paragraphs>209</Paragraphs>
  <Slides>23</Slides>
  <Notes>1</Notes>
  <HiddenSlides>0</HiddenSlides>
  <MMClips>0</MMClips>
  <ScaleCrop>false</ScaleCrop>
  <HeadingPairs>
    <vt:vector size="4" baseType="variant">
      <vt:variant>
        <vt:lpstr>Tema</vt:lpstr>
      </vt:variant>
      <vt:variant>
        <vt:i4>1</vt:i4>
      </vt:variant>
      <vt:variant>
        <vt:lpstr>Slayt Başlıkları</vt:lpstr>
      </vt:variant>
      <vt:variant>
        <vt:i4>23</vt:i4>
      </vt:variant>
    </vt:vector>
  </HeadingPairs>
  <TitlesOfParts>
    <vt:vector size="24" baseType="lpstr">
      <vt:lpstr>Bileşik</vt:lpstr>
      <vt:lpstr>2018 Yılı Mali Destek Programları</vt:lpstr>
      <vt:lpstr>Sürdürülebilir Üretimin Geliştirilmesi ve Yenilikçilik  Mali Destek Programı-4 (YENİ-4)</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2018 YILI MDP TAKVİMİ</vt:lpstr>
      <vt:lpstr>PowerPoint Sunusu</vt:lpstr>
      <vt:lpstr>PowerPoint Sunusu</vt:lpstr>
      <vt:lpstr>PowerPoint Sunusu</vt:lpstr>
      <vt:lpstr>PowerPoint Sunusu</vt:lpstr>
      <vt:lpstr>PowerPoint Sunusu</vt:lpstr>
      <vt:lpstr>DOĞAKA DESTEKLERİ</vt:lpstr>
      <vt:lpstr>DOĞAKA DESTEKLERİ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ZAFER ULGUR</dc:creator>
  <cp:lastModifiedBy>ERDİNÇ KADIOĞLU</cp:lastModifiedBy>
  <cp:revision>920</cp:revision>
  <dcterms:created xsi:type="dcterms:W3CDTF">2013-01-29T15:30:12Z</dcterms:created>
  <dcterms:modified xsi:type="dcterms:W3CDTF">2018-02-07T12:21:42Z</dcterms:modified>
</cp:coreProperties>
</file>